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5" r:id="rId2"/>
    <p:sldId id="285" r:id="rId3"/>
    <p:sldId id="279" r:id="rId4"/>
    <p:sldId id="256" r:id="rId5"/>
    <p:sldId id="259" r:id="rId6"/>
    <p:sldId id="261" r:id="rId7"/>
    <p:sldId id="281" r:id="rId8"/>
    <p:sldId id="260" r:id="rId9"/>
    <p:sldId id="267" r:id="rId10"/>
    <p:sldId id="262" r:id="rId11"/>
    <p:sldId id="286" r:id="rId12"/>
    <p:sldId id="272" r:id="rId13"/>
    <p:sldId id="268" r:id="rId14"/>
    <p:sldId id="273" r:id="rId15"/>
    <p:sldId id="287" r:id="rId16"/>
    <p:sldId id="270" r:id="rId17"/>
    <p:sldId id="288" r:id="rId18"/>
    <p:sldId id="289" r:id="rId19"/>
    <p:sldId id="275" r:id="rId20"/>
    <p:sldId id="283" r:id="rId21"/>
    <p:sldId id="291" r:id="rId22"/>
    <p:sldId id="292" r:id="rId23"/>
    <p:sldId id="276" r:id="rId24"/>
    <p:sldId id="264"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90013" autoAdjust="0"/>
  </p:normalViewPr>
  <p:slideViewPr>
    <p:cSldViewPr snapToGrid="0">
      <p:cViewPr varScale="1">
        <p:scale>
          <a:sx n="60" d="100"/>
          <a:sy n="60" d="100"/>
        </p:scale>
        <p:origin x="7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D2086-59B1-416D-9551-C30AF5F00C26}" type="datetimeFigureOut">
              <a:rPr lang="en-NZ" smtClean="0"/>
              <a:t>2/07/2021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916A-E27C-4D43-9477-C7E9E4056A14}" type="slidenum">
              <a:rPr lang="en-NZ" smtClean="0"/>
              <a:t>‹#›</a:t>
            </a:fld>
            <a:endParaRPr lang="en-NZ"/>
          </a:p>
        </p:txBody>
      </p:sp>
    </p:spTree>
    <p:extLst>
      <p:ext uri="{BB962C8B-B14F-4D97-AF65-F5344CB8AC3E}">
        <p14:creationId xmlns:p14="http://schemas.microsoft.com/office/powerpoint/2010/main" val="26987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a:t>
            </a:fld>
            <a:endParaRPr lang="en-NZ"/>
          </a:p>
        </p:txBody>
      </p:sp>
    </p:spTree>
    <p:extLst>
      <p:ext uri="{BB962C8B-B14F-4D97-AF65-F5344CB8AC3E}">
        <p14:creationId xmlns:p14="http://schemas.microsoft.com/office/powerpoint/2010/main" val="425847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Filter by a key word i.e., random and then can search for it is a choice of title/abstract, authors or everything</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12</a:t>
            </a:fld>
            <a:endParaRPr lang="en-NZ"/>
          </a:p>
        </p:txBody>
      </p:sp>
    </p:spTree>
    <p:extLst>
      <p:ext uri="{BB962C8B-B14F-4D97-AF65-F5344CB8AC3E}">
        <p14:creationId xmlns:p14="http://schemas.microsoft.com/office/powerpoint/2010/main" val="216090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Full text screening </a:t>
            </a:r>
          </a:p>
          <a:p>
            <a:r>
              <a:rPr lang="en-US" sz="1200" b="0" i="0" kern="1200" dirty="0">
                <a:solidFill>
                  <a:schemeClr val="tx1"/>
                </a:solidFill>
                <a:effectLst/>
                <a:latin typeface="+mn-lt"/>
                <a:ea typeface="+mn-ea"/>
                <a:cs typeface="+mn-cs"/>
              </a:rPr>
              <a:t>Transfer PDFs stored in your reference manager to Covidence in a few clicks. Can do a bulk upload </a:t>
            </a:r>
          </a:p>
          <a:p>
            <a:r>
              <a:rPr lang="en-US" sz="1200" b="0" i="0" kern="1200" dirty="0">
                <a:solidFill>
                  <a:schemeClr val="tx1"/>
                </a:solidFill>
                <a:effectLst/>
                <a:latin typeface="+mn-lt"/>
                <a:ea typeface="+mn-ea"/>
                <a:cs typeface="+mn-cs"/>
              </a:rPr>
              <a:t>Decide quickly on studies in full text. Capture reasons for exclusion and any notes so you can resolve any disagreements quickly, with a click of a button –include exclude</a:t>
            </a:r>
            <a:endParaRPr lang="en-NZ" dirty="0"/>
          </a:p>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13</a:t>
            </a:fld>
            <a:endParaRPr lang="en-NZ"/>
          </a:p>
        </p:txBody>
      </p:sp>
    </p:spTree>
    <p:extLst>
      <p:ext uri="{BB962C8B-B14F-4D97-AF65-F5344CB8AC3E}">
        <p14:creationId xmlns:p14="http://schemas.microsoft.com/office/powerpoint/2010/main" val="194047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Click on start if set up in settings your name will be in the box assigned Automatically populate your risk of bias tables by highlighting and commenting on text directly in your PDF. No more cut and paste</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14</a:t>
            </a:fld>
            <a:endParaRPr lang="en-NZ"/>
          </a:p>
        </p:txBody>
      </p:sp>
    </p:spTree>
    <p:extLst>
      <p:ext uri="{BB962C8B-B14F-4D97-AF65-F5344CB8AC3E}">
        <p14:creationId xmlns:p14="http://schemas.microsoft.com/office/powerpoint/2010/main" val="8294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Assess </a:t>
            </a:r>
            <a:r>
              <a:rPr lang="en-US" sz="1200" b="0" i="0" kern="1200" dirty="0" err="1">
                <a:solidFill>
                  <a:schemeClr val="tx1"/>
                </a:solidFill>
                <a:effectLst/>
                <a:latin typeface="+mn-lt"/>
                <a:ea typeface="+mn-ea"/>
                <a:cs typeface="+mn-cs"/>
              </a:rPr>
              <a:t>RoB</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 use the default template or Create </a:t>
            </a:r>
            <a:r>
              <a:rPr lang="en-US" sz="1200" b="0" i="0" kern="1200" dirty="0" err="1">
                <a:solidFill>
                  <a:schemeClr val="tx1"/>
                </a:solidFill>
                <a:effectLst/>
                <a:latin typeface="+mn-lt"/>
                <a:ea typeface="+mn-ea"/>
                <a:cs typeface="+mn-cs"/>
              </a:rPr>
              <a:t>customised</a:t>
            </a:r>
            <a:r>
              <a:rPr lang="en-US" sz="1200" b="0" i="0" kern="1200" dirty="0">
                <a:solidFill>
                  <a:schemeClr val="tx1"/>
                </a:solidFill>
                <a:effectLst/>
                <a:latin typeface="+mn-lt"/>
                <a:ea typeface="+mn-ea"/>
                <a:cs typeface="+mn-cs"/>
              </a:rPr>
              <a:t> extraction templates to suit you, then export a single, machine-readable file that easily integrates into all the common statistics packages</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16</a:t>
            </a:fld>
            <a:endParaRPr lang="en-NZ"/>
          </a:p>
        </p:txBody>
      </p:sp>
    </p:spTree>
    <p:extLst>
      <p:ext uri="{BB962C8B-B14F-4D97-AF65-F5344CB8AC3E}">
        <p14:creationId xmlns:p14="http://schemas.microsoft.com/office/powerpoint/2010/main" val="4423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Consensus of quality assessment and same sort of thing for data extraction</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18</a:t>
            </a:fld>
            <a:endParaRPr lang="en-NZ"/>
          </a:p>
        </p:txBody>
      </p:sp>
    </p:spTree>
    <p:extLst>
      <p:ext uri="{BB962C8B-B14F-4D97-AF65-F5344CB8AC3E}">
        <p14:creationId xmlns:p14="http://schemas.microsoft.com/office/powerpoint/2010/main" val="83133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Advice is to work on the outcomes before the intervention. Once reached consensus can export the references, tables and data </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19</a:t>
            </a:fld>
            <a:endParaRPr lang="en-NZ"/>
          </a:p>
        </p:txBody>
      </p:sp>
    </p:spTree>
    <p:extLst>
      <p:ext uri="{BB962C8B-B14F-4D97-AF65-F5344CB8AC3E}">
        <p14:creationId xmlns:p14="http://schemas.microsoft.com/office/powerpoint/2010/main" val="223481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ready to export return to the dashboard and select export studies/data in export tab and/or PRISMA for numbers of studies for the PRISMA diagram in </a:t>
            </a:r>
            <a:r>
              <a:rPr lang="en-US" dirty="0" err="1"/>
              <a:t>revman</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20</a:t>
            </a:fld>
            <a:endParaRPr lang="en-NZ"/>
          </a:p>
        </p:txBody>
      </p:sp>
    </p:spTree>
    <p:extLst>
      <p:ext uri="{BB962C8B-B14F-4D97-AF65-F5344CB8AC3E}">
        <p14:creationId xmlns:p14="http://schemas.microsoft.com/office/powerpoint/2010/main" val="273446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Stages include screening full text included excluded irrelevant </a:t>
            </a:r>
          </a:p>
          <a:p>
            <a:r>
              <a:rPr lang="en-US" dirty="0"/>
              <a:t>Format includes CRS CSV, ENDNOTE, Mendeley, </a:t>
            </a:r>
            <a:r>
              <a:rPr lang="en-US" dirty="0" err="1"/>
              <a:t>Refworks</a:t>
            </a:r>
            <a:r>
              <a:rPr lang="en-US" dirty="0"/>
              <a:t>, Zotero</a:t>
            </a:r>
          </a:p>
          <a:p>
            <a:r>
              <a:rPr lang="en-US" dirty="0"/>
              <a:t>Export the data into REVMAN Dashboard export to file or export the </a:t>
            </a:r>
            <a:r>
              <a:rPr lang="en-US" dirty="0" err="1"/>
              <a:t>revman</a:t>
            </a:r>
            <a:r>
              <a:rPr lang="en-US" dirty="0"/>
              <a:t> watch the </a:t>
            </a:r>
            <a:r>
              <a:rPr lang="en-US" dirty="0" err="1"/>
              <a:t>youtube</a:t>
            </a:r>
            <a:r>
              <a:rPr lang="en-US" dirty="0"/>
              <a:t> videos important that it is blank revamp file i.e. not an update if it is an update export to excel and then into </a:t>
            </a:r>
            <a:r>
              <a:rPr lang="en-US" dirty="0" err="1"/>
              <a:t>revman</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21</a:t>
            </a:fld>
            <a:endParaRPr lang="en-NZ"/>
          </a:p>
        </p:txBody>
      </p:sp>
    </p:spTree>
    <p:extLst>
      <p:ext uri="{BB962C8B-B14F-4D97-AF65-F5344CB8AC3E}">
        <p14:creationId xmlns:p14="http://schemas.microsoft.com/office/powerpoint/2010/main" val="185432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dashboard to Export references as text file to bibliographic management or to excel </a:t>
            </a:r>
          </a:p>
          <a:p>
            <a:r>
              <a:rPr lang="en-US" dirty="0"/>
              <a:t>see the PRISMA on dashboard and can export the data into REVMAN Dashboard export to file or export the </a:t>
            </a:r>
            <a:r>
              <a:rPr lang="en-US" dirty="0" err="1"/>
              <a:t>revman</a:t>
            </a:r>
            <a:r>
              <a:rPr lang="en-US" dirty="0"/>
              <a:t> watch the </a:t>
            </a:r>
            <a:r>
              <a:rPr lang="en-US" dirty="0" err="1"/>
              <a:t>youtube</a:t>
            </a:r>
            <a:r>
              <a:rPr lang="en-US" dirty="0"/>
              <a:t> videos</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23</a:t>
            </a:fld>
            <a:endParaRPr lang="en-NZ"/>
          </a:p>
        </p:txBody>
      </p:sp>
    </p:spTree>
    <p:extLst>
      <p:ext uri="{BB962C8B-B14F-4D97-AF65-F5344CB8AC3E}">
        <p14:creationId xmlns:p14="http://schemas.microsoft.com/office/powerpoint/2010/main" val="310922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3</a:t>
            </a:fld>
            <a:endParaRPr lang="en-NZ"/>
          </a:p>
        </p:txBody>
      </p:sp>
    </p:spTree>
    <p:extLst>
      <p:ext uri="{BB962C8B-B14F-4D97-AF65-F5344CB8AC3E}">
        <p14:creationId xmlns:p14="http://schemas.microsoft.com/office/powerpoint/2010/main" val="151992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4</a:t>
            </a:fld>
            <a:endParaRPr lang="en-NZ"/>
          </a:p>
        </p:txBody>
      </p:sp>
    </p:spTree>
    <p:extLst>
      <p:ext uri="{BB962C8B-B14F-4D97-AF65-F5344CB8AC3E}">
        <p14:creationId xmlns:p14="http://schemas.microsoft.com/office/powerpoint/2010/main" val="295533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 in with Cochrane then start typing in the title of your review it will appear and create review then invite other reviewers  </a:t>
            </a:r>
            <a:endParaRPr lang="en-NZ" dirty="0"/>
          </a:p>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5</a:t>
            </a:fld>
            <a:endParaRPr lang="en-NZ"/>
          </a:p>
        </p:txBody>
      </p:sp>
    </p:spTree>
    <p:extLst>
      <p:ext uri="{BB962C8B-B14F-4D97-AF65-F5344CB8AC3E}">
        <p14:creationId xmlns:p14="http://schemas.microsoft.com/office/powerpoint/2010/main" val="419736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go to settings to se the parameters for the review </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6</a:t>
            </a:fld>
            <a:endParaRPr lang="en-NZ"/>
          </a:p>
        </p:txBody>
      </p:sp>
    </p:spTree>
    <p:extLst>
      <p:ext uri="{BB962C8B-B14F-4D97-AF65-F5344CB8AC3E}">
        <p14:creationId xmlns:p14="http://schemas.microsoft.com/office/powerpoint/2010/main" val="328250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extraction 1.0 is ticked as this extraction is recommended for Cochrane reviews as the structure aligns better with Cochrane reviews Covidence team are still working n 2.0</a:t>
            </a:r>
          </a:p>
          <a:p>
            <a:r>
              <a:rPr lang="en-US" dirty="0"/>
              <a:t>Team settings show who has done what and you can build rules around who does what and who resolves conflicts </a:t>
            </a:r>
          </a:p>
          <a:p>
            <a:r>
              <a:rPr lang="en-US" dirty="0"/>
              <a:t>Set inclusion/exclusion criteria here which will then be available in screening and full text also at the bottom of the page it will allow you to add highlights to prescribed words i.e. random will appear in the title and abstract while you are screening and in full text</a:t>
            </a:r>
            <a:endParaRPr lang="en-NZ" dirty="0"/>
          </a:p>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7</a:t>
            </a:fld>
            <a:endParaRPr lang="en-NZ"/>
          </a:p>
        </p:txBody>
      </p:sp>
    </p:spTree>
    <p:extLst>
      <p:ext uri="{BB962C8B-B14F-4D97-AF65-F5344CB8AC3E}">
        <p14:creationId xmlns:p14="http://schemas.microsoft.com/office/powerpoint/2010/main" val="178616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other reviewers </a:t>
            </a:r>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8</a:t>
            </a:fld>
            <a:endParaRPr lang="en-NZ"/>
          </a:p>
        </p:txBody>
      </p:sp>
    </p:spTree>
    <p:extLst>
      <p:ext uri="{BB962C8B-B14F-4D97-AF65-F5344CB8AC3E}">
        <p14:creationId xmlns:p14="http://schemas.microsoft.com/office/powerpoint/2010/main" val="138688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Dashboard show import history deduplication and Resolve conflicts will tell you who voted what and you choose the final decision include/exclude</a:t>
            </a:r>
            <a:endParaRPr lang="en-NZ" dirty="0"/>
          </a:p>
          <a:p>
            <a:endParaRPr lang="en-NZ" dirty="0"/>
          </a:p>
        </p:txBody>
      </p:sp>
      <p:sp>
        <p:nvSpPr>
          <p:cNvPr id="4" name="Slide Number Placeholder 3"/>
          <p:cNvSpPr>
            <a:spLocks noGrp="1"/>
          </p:cNvSpPr>
          <p:nvPr>
            <p:ph type="sldNum" sz="quarter" idx="5"/>
          </p:nvPr>
        </p:nvSpPr>
        <p:spPr/>
        <p:txBody>
          <a:bodyPr/>
          <a:lstStyle/>
          <a:p>
            <a:fld id="{655C916A-E27C-4D43-9477-C7E9E4056A14}" type="slidenum">
              <a:rPr lang="en-NZ" smtClean="0"/>
              <a:t>9</a:t>
            </a:fld>
            <a:endParaRPr lang="en-NZ"/>
          </a:p>
        </p:txBody>
      </p:sp>
    </p:spTree>
    <p:extLst>
      <p:ext uri="{BB962C8B-B14F-4D97-AF65-F5344CB8AC3E}">
        <p14:creationId xmlns:p14="http://schemas.microsoft.com/office/powerpoint/2010/main" val="31420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Demo review to play with under your name Covidence works seamlessly with reference managers like EndNote, Zotero, </a:t>
            </a:r>
            <a:r>
              <a:rPr lang="en-US" sz="1200" b="0" i="0" kern="1200" dirty="0" err="1">
                <a:solidFill>
                  <a:schemeClr val="tx1"/>
                </a:solidFill>
                <a:effectLst/>
                <a:latin typeface="+mn-lt"/>
                <a:ea typeface="+mn-ea"/>
                <a:cs typeface="+mn-cs"/>
              </a:rPr>
              <a:t>Refworks</a:t>
            </a:r>
            <a:r>
              <a:rPr lang="en-US" sz="1200" b="0" i="0" kern="1200" dirty="0">
                <a:solidFill>
                  <a:schemeClr val="tx1"/>
                </a:solidFill>
                <a:effectLst/>
                <a:latin typeface="+mn-lt"/>
                <a:ea typeface="+mn-ea"/>
                <a:cs typeface="+mn-cs"/>
              </a:rPr>
              <a:t>, Mendeley or any tool that </a:t>
            </a:r>
            <a:r>
              <a:rPr lang="en-US" sz="1200" b="0" i="0" kern="1200" dirty="0">
                <a:solidFill>
                  <a:schemeClr val="tx1"/>
                </a:solidFill>
                <a:effectLst/>
                <a:highlight>
                  <a:srgbClr val="FFFF00"/>
                </a:highlight>
                <a:latin typeface="+mn-lt"/>
                <a:ea typeface="+mn-ea"/>
                <a:cs typeface="+mn-cs"/>
              </a:rPr>
              <a:t>support </a:t>
            </a:r>
            <a:r>
              <a:rPr lang="en-US" sz="1200" b="0" i="0" kern="1200" dirty="0">
                <a:solidFill>
                  <a:schemeClr val="tx1"/>
                </a:solidFill>
                <a:effectLst/>
                <a:latin typeface="+mn-lt"/>
                <a:ea typeface="+mn-ea"/>
                <a:cs typeface="+mn-cs"/>
              </a:rPr>
              <a:t>RIS, CSV or </a:t>
            </a:r>
            <a:r>
              <a:rPr lang="en-US" sz="1200" b="0" i="0" kern="1200" dirty="0" err="1">
                <a:solidFill>
                  <a:schemeClr val="tx1"/>
                </a:solidFill>
                <a:effectLst/>
                <a:latin typeface="+mn-lt"/>
                <a:ea typeface="+mn-ea"/>
                <a:cs typeface="+mn-cs"/>
              </a:rPr>
              <a:t>PubMedXML</a:t>
            </a:r>
            <a:r>
              <a:rPr lang="en-US" sz="1200" b="0" i="0" kern="1200" dirty="0">
                <a:solidFill>
                  <a:schemeClr val="tx1"/>
                </a:solidFill>
                <a:effectLst/>
                <a:latin typeface="+mn-lt"/>
                <a:ea typeface="+mn-ea"/>
                <a:cs typeface="+mn-cs"/>
              </a:rPr>
              <a:t> </a:t>
            </a:r>
            <a:r>
              <a:rPr lang="en-US" sz="1200" b="0" i="0" kern="1200" dirty="0">
                <a:solidFill>
                  <a:schemeClr val="tx1"/>
                </a:solidFill>
                <a:effectLst/>
                <a:highlight>
                  <a:srgbClr val="FFFF00"/>
                </a:highlight>
                <a:latin typeface="+mn-lt"/>
                <a:ea typeface="+mn-ea"/>
                <a:cs typeface="+mn-cs"/>
              </a:rPr>
              <a:t>formats</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655C916A-E27C-4D43-9477-C7E9E4056A14}" type="slidenum">
              <a:rPr lang="en-NZ" smtClean="0"/>
              <a:t>10</a:t>
            </a:fld>
            <a:endParaRPr lang="en-NZ"/>
          </a:p>
        </p:txBody>
      </p:sp>
    </p:spTree>
    <p:extLst>
      <p:ext uri="{BB962C8B-B14F-4D97-AF65-F5344CB8AC3E}">
        <p14:creationId xmlns:p14="http://schemas.microsoft.com/office/powerpoint/2010/main" val="296424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1EBB-45D3-4CCD-B4DC-DF375D30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C2444FB-5B9B-4375-A8F4-7AC7AC7E4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2A68092-17D4-4181-99EB-764FE2940EC1}"/>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1DE8368D-F454-4A91-AA19-F9DCD226C4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D4AC56-C8FD-4783-8BE9-EC35BB827B93}"/>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136335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A9F5-0F28-415C-B186-A2F751B3A60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BCAE42C-5522-46EE-B277-3B0C4C56F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365BA36-1585-422B-B702-B0C7F0A8E824}"/>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D0E3AF99-55E0-4CCF-8E18-AA81E95642D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B5DFF32-234E-4922-89D4-136001DFEED1}"/>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399348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74CD2-3F5F-41EF-8989-0D1175721E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786A147-846A-40CF-B456-F9F00038F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3C607AF-DB0E-45BC-B020-6949FDBBE196}"/>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BF44092B-AE6B-4E05-B0EE-6BBB0CD66F6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8C7A64D-7C71-4D72-9EB9-597030EC8114}"/>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290497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EADD-672C-4DCC-920B-00D54572534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CC254FF-1913-42CC-BB13-0BD6976B1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AB0A9F4-C257-443C-880A-F36A68E99D1F}"/>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EA3D9E8D-A583-4549-B8C2-BB1C9EF85CF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20B9F4D-DFDE-4E37-97C0-A08F3A9338D5}"/>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2367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D5B6-017C-437A-87D1-F32558906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41BAA4A-18FA-46ED-B7D1-B8B2B065C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7F6FA-0B79-47B1-A3EE-636D55323B59}"/>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6DA722A5-445E-4161-8660-8EDA47E02D1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E64E07-A384-499D-A622-78BDD4F757FF}"/>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253776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5690-94EB-4CAF-9C53-1175433A3A1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6E01F83-E11E-44B2-B81E-F122CE9C41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FEB1DFD-5111-4740-AE5E-3F70C06DDF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A79BDDD-DD7F-44E6-BF91-919F04F69C37}"/>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6" name="Footer Placeholder 5">
            <a:extLst>
              <a:ext uri="{FF2B5EF4-FFF2-40B4-BE49-F238E27FC236}">
                <a16:creationId xmlns:a16="http://schemas.microsoft.com/office/drawing/2014/main" id="{5E035405-A119-4AB5-8423-25E3BC98962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6B181E5-A2A6-4E80-A684-0F34A58CB792}"/>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157501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5B43-C31B-4122-9EE3-82A144B3560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1E8ADC9-90C2-4AA9-B6BB-D39E4185C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EF244-7816-4C0E-A201-D55A448CF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3CD25BE-F5F0-4AE1-BC2B-3DC9C66B2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C7550-E7E0-4DF9-8EDF-35D837077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ECF5C96-0BD3-44AF-A5EB-CEFDDA9FA2FF}"/>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8" name="Footer Placeholder 7">
            <a:extLst>
              <a:ext uri="{FF2B5EF4-FFF2-40B4-BE49-F238E27FC236}">
                <a16:creationId xmlns:a16="http://schemas.microsoft.com/office/drawing/2014/main" id="{81D3FBF5-086A-43E2-B50E-D7B4B8892C8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7F7C321-E9CC-4464-835D-865251F17FAF}"/>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199195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093-2AE0-41F0-99D7-C5CFDC611D6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BEF611E-B54F-4B1B-9BA8-F9D60B66E38C}"/>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4" name="Footer Placeholder 3">
            <a:extLst>
              <a:ext uri="{FF2B5EF4-FFF2-40B4-BE49-F238E27FC236}">
                <a16:creationId xmlns:a16="http://schemas.microsoft.com/office/drawing/2014/main" id="{DF74BE7C-F59A-4270-828D-BFC147E5B7F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0171999-9F06-426A-B77F-AA51231C3D7B}"/>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184448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AF5B5-6AD3-4929-9581-928BD4098B72}"/>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3" name="Footer Placeholder 2">
            <a:extLst>
              <a:ext uri="{FF2B5EF4-FFF2-40B4-BE49-F238E27FC236}">
                <a16:creationId xmlns:a16="http://schemas.microsoft.com/office/drawing/2014/main" id="{7F8E59D9-87B2-4EF1-A8E2-1CAA7A41CB1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55DD709-7974-4F0F-A8B6-CD2C6E66B8CE}"/>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5027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01E2-A849-44B2-9137-2EF93255B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3F9EC44-C8AE-46BF-8F09-52DF57456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8A8EBC9-669C-4143-9929-DFA4980F3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46C8B-6E1E-4105-AA59-D7EE4E07FB46}"/>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6" name="Footer Placeholder 5">
            <a:extLst>
              <a:ext uri="{FF2B5EF4-FFF2-40B4-BE49-F238E27FC236}">
                <a16:creationId xmlns:a16="http://schemas.microsoft.com/office/drawing/2014/main" id="{C58BFAD0-5974-455A-924E-9BD4149987D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903D43E-A997-418F-94BA-B2CE931C9231}"/>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241465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2B63-CF3F-40D5-889C-365826FB4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02D7EB9-AE12-4C55-9D9A-4023A8BD8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0D87E45-DFE0-4413-9CF1-EDB41D337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9256B-F2EF-4D57-AD4C-ABF1D53AC3CF}"/>
              </a:ext>
            </a:extLst>
          </p:cNvPr>
          <p:cNvSpPr>
            <a:spLocks noGrp="1"/>
          </p:cNvSpPr>
          <p:nvPr>
            <p:ph type="dt" sz="half" idx="10"/>
          </p:nvPr>
        </p:nvSpPr>
        <p:spPr/>
        <p:txBody>
          <a:bodyPr/>
          <a:lstStyle/>
          <a:p>
            <a:fld id="{02AD5BDD-74A4-4128-98FB-180DAD5DD135}" type="datetimeFigureOut">
              <a:rPr lang="en-NZ" smtClean="0"/>
              <a:t>2/07/2021</a:t>
            </a:fld>
            <a:endParaRPr lang="en-NZ"/>
          </a:p>
        </p:txBody>
      </p:sp>
      <p:sp>
        <p:nvSpPr>
          <p:cNvPr id="6" name="Footer Placeholder 5">
            <a:extLst>
              <a:ext uri="{FF2B5EF4-FFF2-40B4-BE49-F238E27FC236}">
                <a16:creationId xmlns:a16="http://schemas.microsoft.com/office/drawing/2014/main" id="{52EC98B2-2982-425B-BFCB-220B60732F5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DDBD371-2265-490F-8FF2-E9B07E9B66DA}"/>
              </a:ext>
            </a:extLst>
          </p:cNvPr>
          <p:cNvSpPr>
            <a:spLocks noGrp="1"/>
          </p:cNvSpPr>
          <p:nvPr>
            <p:ph type="sldNum" sz="quarter" idx="12"/>
          </p:nvPr>
        </p:nvSpPr>
        <p:spPr/>
        <p:txBody>
          <a:bodyPr/>
          <a:lstStyle/>
          <a:p>
            <a:fld id="{246E64EC-DD28-4964-BFF4-64819800007C}" type="slidenum">
              <a:rPr lang="en-NZ" smtClean="0"/>
              <a:t>‹#›</a:t>
            </a:fld>
            <a:endParaRPr lang="en-NZ"/>
          </a:p>
        </p:txBody>
      </p:sp>
    </p:spTree>
    <p:extLst>
      <p:ext uri="{BB962C8B-B14F-4D97-AF65-F5344CB8AC3E}">
        <p14:creationId xmlns:p14="http://schemas.microsoft.com/office/powerpoint/2010/main" val="209793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186BB-D561-491C-9123-FD085D041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385C406-05BC-4E78-94DA-983A65E18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AC61776-AD61-4143-9181-1F604BAC0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D5BDD-74A4-4128-98FB-180DAD5DD135}" type="datetimeFigureOut">
              <a:rPr lang="en-NZ" smtClean="0"/>
              <a:t>2/07/2021</a:t>
            </a:fld>
            <a:endParaRPr lang="en-NZ"/>
          </a:p>
        </p:txBody>
      </p:sp>
      <p:sp>
        <p:nvSpPr>
          <p:cNvPr id="5" name="Footer Placeholder 4">
            <a:extLst>
              <a:ext uri="{FF2B5EF4-FFF2-40B4-BE49-F238E27FC236}">
                <a16:creationId xmlns:a16="http://schemas.microsoft.com/office/drawing/2014/main" id="{FE771573-4442-4846-AEC8-0CA4151B4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322745E-0A47-48E3-AA3D-95AEDD213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E64EC-DD28-4964-BFF4-64819800007C}" type="slidenum">
              <a:rPr lang="en-NZ" smtClean="0"/>
              <a:t>‹#›</a:t>
            </a:fld>
            <a:endParaRPr lang="en-NZ"/>
          </a:p>
        </p:txBody>
      </p:sp>
    </p:spTree>
    <p:extLst>
      <p:ext uri="{BB962C8B-B14F-4D97-AF65-F5344CB8AC3E}">
        <p14:creationId xmlns:p14="http://schemas.microsoft.com/office/powerpoint/2010/main" val="371809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channel/UCgr_cyJlrKYBjxjyMe2z9mw" TargetMode="External"/><Relationship Id="rId2" Type="http://schemas.openxmlformats.org/officeDocument/2006/relationships/hyperlink" Target="https://training.cochrane.org/resource/covidence-CLL-webinar" TargetMode="External"/><Relationship Id="rId1" Type="http://schemas.openxmlformats.org/officeDocument/2006/relationships/slideLayout" Target="../slideLayouts/slideLayout2.xml"/><Relationship Id="rId6" Type="http://schemas.openxmlformats.org/officeDocument/2006/relationships/hyperlink" Target="https://www.youtube.com/watch?v=KG4dUZC5AaE" TargetMode="External"/><Relationship Id="rId5" Type="http://schemas.openxmlformats.org/officeDocument/2006/relationships/hyperlink" Target="https://www.youtube.com/watch?v=mOrdKmiHU9w" TargetMode="External"/><Relationship Id="rId4" Type="http://schemas.openxmlformats.org/officeDocument/2006/relationships/hyperlink" Target="https://www.youtube.com/watch?v=V01AVTunm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DD093910-8023-46D3-85B8-877AC4F2D22F}"/>
              </a:ext>
            </a:extLst>
          </p:cNvPr>
          <p:cNvSpPr txBox="1"/>
          <p:nvPr/>
        </p:nvSpPr>
        <p:spPr>
          <a:xfrm>
            <a:off x="838200" y="484632"/>
            <a:ext cx="6081713"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solidFill>
                  <a:srgbClr val="FFFFFF"/>
                </a:solidFill>
                <a:latin typeface="+mj-lt"/>
                <a:ea typeface="+mj-ea"/>
                <a:cs typeface="+mj-cs"/>
              </a:rPr>
              <a:t>COVIDENCE </a:t>
            </a:r>
            <a:r>
              <a:rPr lang="en-US" sz="6600" i="1" dirty="0">
                <a:solidFill>
                  <a:srgbClr val="FFFFFF"/>
                </a:solidFill>
                <a:latin typeface="+mj-lt"/>
                <a:ea typeface="+mj-ea"/>
                <a:cs typeface="+mj-cs"/>
              </a:rPr>
              <a:t>Covidence.org</a:t>
            </a:r>
          </a:p>
        </p:txBody>
      </p:sp>
      <p:pic>
        <p:nvPicPr>
          <p:cNvPr id="1028" name="Picture 4" descr="No photo description available.">
            <a:extLst>
              <a:ext uri="{FF2B5EF4-FFF2-40B4-BE49-F238E27FC236}">
                <a16:creationId xmlns:a16="http://schemas.microsoft.com/office/drawing/2014/main" id="{EDAC6319-35D0-4E39-AECF-75514C1D20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5244" y="1107553"/>
            <a:ext cx="3331281" cy="3331281"/>
          </a:xfrm>
          <a:prstGeom prst="rect">
            <a:avLst/>
          </a:prstGeom>
          <a:noFill/>
          <a:extLst>
            <a:ext uri="{909E8E84-426E-40DD-AFC4-6F175D3DCCD1}">
              <a14:hiddenFill xmlns:a14="http://schemas.microsoft.com/office/drawing/2010/main">
                <a:solidFill>
                  <a:srgbClr val="FFFFFF"/>
                </a:solidFill>
              </a14:hiddenFill>
            </a:ext>
          </a:extLst>
        </p:spPr>
      </p:pic>
      <p:sp>
        <p:nvSpPr>
          <p:cNvPr id="79"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1872FA-CC46-4D7E-83C6-5A391C7889B8}"/>
              </a:ext>
            </a:extLst>
          </p:cNvPr>
          <p:cNvSpPr txBox="1"/>
          <p:nvPr/>
        </p:nvSpPr>
        <p:spPr>
          <a:xfrm>
            <a:off x="838200" y="4535424"/>
            <a:ext cx="5901100" cy="584775"/>
          </a:xfrm>
          <a:prstGeom prst="rect">
            <a:avLst/>
          </a:prstGeom>
          <a:noFill/>
        </p:spPr>
        <p:txBody>
          <a:bodyPr wrap="square" rtlCol="0">
            <a:spAutoFit/>
          </a:bodyPr>
          <a:lstStyle/>
          <a:p>
            <a:r>
              <a:rPr lang="en-NZ" sz="3200" i="1" dirty="0">
                <a:solidFill>
                  <a:schemeClr val="bg1"/>
                </a:solidFill>
                <a:latin typeface="+mj-lt"/>
              </a:rPr>
              <a:t>Accelerate your systematic review</a:t>
            </a:r>
          </a:p>
        </p:txBody>
      </p:sp>
      <p:sp>
        <p:nvSpPr>
          <p:cNvPr id="4" name="TextBox 3">
            <a:extLst>
              <a:ext uri="{FF2B5EF4-FFF2-40B4-BE49-F238E27FC236}">
                <a16:creationId xmlns:a16="http://schemas.microsoft.com/office/drawing/2014/main" id="{BCA401DA-4E2D-4ED7-9DCF-BAB9D5B255B8}"/>
              </a:ext>
            </a:extLst>
          </p:cNvPr>
          <p:cNvSpPr txBox="1"/>
          <p:nvPr/>
        </p:nvSpPr>
        <p:spPr>
          <a:xfrm>
            <a:off x="8022519" y="4786192"/>
            <a:ext cx="3932019" cy="1107996"/>
          </a:xfrm>
          <a:prstGeom prst="rect">
            <a:avLst/>
          </a:prstGeom>
          <a:noFill/>
        </p:spPr>
        <p:txBody>
          <a:bodyPr wrap="square" rtlCol="0">
            <a:spAutoFit/>
          </a:bodyPr>
          <a:lstStyle/>
          <a:p>
            <a:r>
              <a:rPr lang="en-NZ" dirty="0"/>
              <a:t>Marian Showell</a:t>
            </a:r>
          </a:p>
          <a:p>
            <a:r>
              <a:rPr lang="en-NZ" dirty="0"/>
              <a:t>Information Specialist</a:t>
            </a:r>
          </a:p>
          <a:p>
            <a:r>
              <a:rPr lang="en-NZ" dirty="0"/>
              <a:t>Cochrane Gynaecology &amp; Fertility Group</a:t>
            </a:r>
          </a:p>
          <a:p>
            <a:r>
              <a:rPr lang="en-NZ" sz="1200" dirty="0"/>
              <a:t>June 2021</a:t>
            </a:r>
          </a:p>
        </p:txBody>
      </p:sp>
      <p:sp>
        <p:nvSpPr>
          <p:cNvPr id="9" name="TextBox 8">
            <a:extLst>
              <a:ext uri="{FF2B5EF4-FFF2-40B4-BE49-F238E27FC236}">
                <a16:creationId xmlns:a16="http://schemas.microsoft.com/office/drawing/2014/main" id="{0A48B121-0028-495E-805C-C59EC8FB4966}"/>
              </a:ext>
            </a:extLst>
          </p:cNvPr>
          <p:cNvSpPr txBox="1"/>
          <p:nvPr/>
        </p:nvSpPr>
        <p:spPr>
          <a:xfrm>
            <a:off x="10163576" y="6513929"/>
            <a:ext cx="1806905" cy="230832"/>
          </a:xfrm>
          <a:prstGeom prst="rect">
            <a:avLst/>
          </a:prstGeom>
          <a:noFill/>
        </p:spPr>
        <p:txBody>
          <a:bodyPr wrap="none" rtlCol="0">
            <a:spAutoFit/>
          </a:bodyPr>
          <a:lstStyle/>
          <a:p>
            <a:r>
              <a:rPr lang="en-US" sz="900" dirty="0"/>
              <a:t>Photo credit Cochrane Community</a:t>
            </a:r>
            <a:endParaRPr lang="en-NZ" sz="900" dirty="0"/>
          </a:p>
        </p:txBody>
      </p:sp>
    </p:spTree>
    <p:extLst>
      <p:ext uri="{BB962C8B-B14F-4D97-AF65-F5344CB8AC3E}">
        <p14:creationId xmlns:p14="http://schemas.microsoft.com/office/powerpoint/2010/main" val="14681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5AB1A-3602-414C-A92F-15DC27F3C596}"/>
              </a:ext>
            </a:extLst>
          </p:cNvPr>
          <p:cNvPicPr>
            <a:picLocks noChangeAspect="1"/>
          </p:cNvPicPr>
          <p:nvPr/>
        </p:nvPicPr>
        <p:blipFill>
          <a:blip r:embed="rId3"/>
          <a:stretch>
            <a:fillRect/>
          </a:stretch>
        </p:blipFill>
        <p:spPr>
          <a:xfrm>
            <a:off x="1019964" y="274536"/>
            <a:ext cx="10590378" cy="6308927"/>
          </a:xfrm>
          <a:prstGeom prst="rect">
            <a:avLst/>
          </a:prstGeom>
          <a:ln w="12700">
            <a:solidFill>
              <a:schemeClr val="accent6"/>
            </a:solidFill>
          </a:ln>
        </p:spPr>
      </p:pic>
      <p:sp>
        <p:nvSpPr>
          <p:cNvPr id="5" name="Arrow: Left 4">
            <a:extLst>
              <a:ext uri="{FF2B5EF4-FFF2-40B4-BE49-F238E27FC236}">
                <a16:creationId xmlns:a16="http://schemas.microsoft.com/office/drawing/2014/main" id="{162BC5AC-D52C-4117-9D04-CEFC23029FE1}"/>
              </a:ext>
            </a:extLst>
          </p:cNvPr>
          <p:cNvSpPr/>
          <p:nvPr/>
        </p:nvSpPr>
        <p:spPr>
          <a:xfrm rot="1864706">
            <a:off x="6380843" y="4107905"/>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rrow: Left 5">
            <a:extLst>
              <a:ext uri="{FF2B5EF4-FFF2-40B4-BE49-F238E27FC236}">
                <a16:creationId xmlns:a16="http://schemas.microsoft.com/office/drawing/2014/main" id="{33F1425A-401F-4657-BC4A-763EF6A63B2B}"/>
              </a:ext>
            </a:extLst>
          </p:cNvPr>
          <p:cNvSpPr/>
          <p:nvPr/>
        </p:nvSpPr>
        <p:spPr>
          <a:xfrm rot="1864706">
            <a:off x="2677775" y="4846891"/>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Left 6">
            <a:extLst>
              <a:ext uri="{FF2B5EF4-FFF2-40B4-BE49-F238E27FC236}">
                <a16:creationId xmlns:a16="http://schemas.microsoft.com/office/drawing/2014/main" id="{BA0899B1-6997-4637-9EA7-8FC543CC6149}"/>
              </a:ext>
            </a:extLst>
          </p:cNvPr>
          <p:cNvSpPr/>
          <p:nvPr/>
        </p:nvSpPr>
        <p:spPr>
          <a:xfrm rot="1864706">
            <a:off x="2677775" y="6121895"/>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4701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C0CA-1BCA-4DB1-8552-C24814B593BA}"/>
              </a:ext>
            </a:extLst>
          </p:cNvPr>
          <p:cNvSpPr>
            <a:spLocks noGrp="1"/>
          </p:cNvSpPr>
          <p:nvPr>
            <p:ph type="title"/>
          </p:nvPr>
        </p:nvSpPr>
        <p:spPr/>
        <p:txBody>
          <a:bodyPr/>
          <a:lstStyle/>
          <a:p>
            <a:r>
              <a:rPr lang="en-NZ" dirty="0">
                <a:solidFill>
                  <a:schemeClr val="accent1">
                    <a:lumMod val="75000"/>
                  </a:schemeClr>
                </a:solidFill>
              </a:rPr>
              <a:t>Screening Title and Abstract</a:t>
            </a:r>
            <a:br>
              <a:rPr lang="en-NZ" dirty="0"/>
            </a:br>
            <a:endParaRPr lang="en-NZ" dirty="0"/>
          </a:p>
        </p:txBody>
      </p:sp>
      <p:pic>
        <p:nvPicPr>
          <p:cNvPr id="3" name="Picture 2">
            <a:extLst>
              <a:ext uri="{FF2B5EF4-FFF2-40B4-BE49-F238E27FC236}">
                <a16:creationId xmlns:a16="http://schemas.microsoft.com/office/drawing/2014/main" id="{98EA2D32-8A29-4424-83F0-16A11CE64046}"/>
              </a:ext>
            </a:extLst>
          </p:cNvPr>
          <p:cNvPicPr>
            <a:picLocks noChangeAspect="1"/>
          </p:cNvPicPr>
          <p:nvPr/>
        </p:nvPicPr>
        <p:blipFill rotWithShape="1">
          <a:blip r:embed="rId2"/>
          <a:srcRect l="4067" t="23533" r="1120" b="9101"/>
          <a:stretch/>
        </p:blipFill>
        <p:spPr>
          <a:xfrm>
            <a:off x="1447060" y="1775534"/>
            <a:ext cx="7865616" cy="4039340"/>
          </a:xfrm>
          <a:prstGeom prst="rect">
            <a:avLst/>
          </a:prstGeom>
        </p:spPr>
      </p:pic>
      <p:sp>
        <p:nvSpPr>
          <p:cNvPr id="5" name="Arrow: Left 4">
            <a:extLst>
              <a:ext uri="{FF2B5EF4-FFF2-40B4-BE49-F238E27FC236}">
                <a16:creationId xmlns:a16="http://schemas.microsoft.com/office/drawing/2014/main" id="{4250D93B-639C-44EE-8609-45AAA3DA5F52}"/>
              </a:ext>
            </a:extLst>
          </p:cNvPr>
          <p:cNvSpPr/>
          <p:nvPr/>
        </p:nvSpPr>
        <p:spPr>
          <a:xfrm rot="1864706">
            <a:off x="4727256" y="2530507"/>
            <a:ext cx="962506" cy="182497"/>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rrow: Left 5">
            <a:extLst>
              <a:ext uri="{FF2B5EF4-FFF2-40B4-BE49-F238E27FC236}">
                <a16:creationId xmlns:a16="http://schemas.microsoft.com/office/drawing/2014/main" id="{B869C159-38BE-4DD8-BD13-AC574326C377}"/>
              </a:ext>
            </a:extLst>
          </p:cNvPr>
          <p:cNvSpPr/>
          <p:nvPr/>
        </p:nvSpPr>
        <p:spPr>
          <a:xfrm rot="1864706">
            <a:off x="3881419" y="2530507"/>
            <a:ext cx="962506" cy="182497"/>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9821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AA43D0-832E-4067-9D73-CD6F415E53AA}"/>
              </a:ext>
            </a:extLst>
          </p:cNvPr>
          <p:cNvPicPr>
            <a:picLocks noChangeAspect="1"/>
          </p:cNvPicPr>
          <p:nvPr/>
        </p:nvPicPr>
        <p:blipFill>
          <a:blip r:embed="rId3"/>
          <a:stretch>
            <a:fillRect/>
          </a:stretch>
        </p:blipFill>
        <p:spPr>
          <a:xfrm>
            <a:off x="1769594" y="1518114"/>
            <a:ext cx="8263522" cy="5216114"/>
          </a:xfrm>
          <a:prstGeom prst="rect">
            <a:avLst/>
          </a:prstGeom>
        </p:spPr>
      </p:pic>
      <p:sp>
        <p:nvSpPr>
          <p:cNvPr id="2" name="Title 1">
            <a:extLst>
              <a:ext uri="{FF2B5EF4-FFF2-40B4-BE49-F238E27FC236}">
                <a16:creationId xmlns:a16="http://schemas.microsoft.com/office/drawing/2014/main" id="{EAA143E5-2E62-4C51-AB40-22EE41991546}"/>
              </a:ext>
            </a:extLst>
          </p:cNvPr>
          <p:cNvSpPr>
            <a:spLocks noGrp="1"/>
          </p:cNvSpPr>
          <p:nvPr>
            <p:ph type="title"/>
          </p:nvPr>
        </p:nvSpPr>
        <p:spPr/>
        <p:txBody>
          <a:bodyPr/>
          <a:lstStyle/>
          <a:p>
            <a:r>
              <a:rPr lang="en-NZ" dirty="0">
                <a:solidFill>
                  <a:schemeClr val="accent1">
                    <a:lumMod val="75000"/>
                  </a:schemeClr>
                </a:solidFill>
              </a:rPr>
              <a:t>Screening Title and Abstract</a:t>
            </a:r>
            <a:br>
              <a:rPr lang="en-NZ" dirty="0">
                <a:solidFill>
                  <a:schemeClr val="accent1">
                    <a:lumMod val="75000"/>
                  </a:schemeClr>
                </a:solidFill>
              </a:rPr>
            </a:br>
            <a:endParaRPr lang="en-NZ" dirty="0">
              <a:solidFill>
                <a:schemeClr val="accent1">
                  <a:lumMod val="75000"/>
                </a:schemeClr>
              </a:solidFill>
            </a:endParaRPr>
          </a:p>
        </p:txBody>
      </p:sp>
      <p:sp>
        <p:nvSpPr>
          <p:cNvPr id="8" name="Arrow: Left 7">
            <a:extLst>
              <a:ext uri="{FF2B5EF4-FFF2-40B4-BE49-F238E27FC236}">
                <a16:creationId xmlns:a16="http://schemas.microsoft.com/office/drawing/2014/main" id="{09C80D57-CC2C-4CED-9A77-73B13FE469BE}"/>
              </a:ext>
            </a:extLst>
          </p:cNvPr>
          <p:cNvSpPr/>
          <p:nvPr/>
        </p:nvSpPr>
        <p:spPr>
          <a:xfrm rot="1864706">
            <a:off x="9654495" y="5020573"/>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8702FDB6-98FF-4B74-ADEE-ABB7D4F55DE9}"/>
              </a:ext>
            </a:extLst>
          </p:cNvPr>
          <p:cNvSpPr/>
          <p:nvPr/>
        </p:nvSpPr>
        <p:spPr>
          <a:xfrm>
            <a:off x="1807471" y="1874267"/>
            <a:ext cx="8104423" cy="191468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Left 9">
            <a:extLst>
              <a:ext uri="{FF2B5EF4-FFF2-40B4-BE49-F238E27FC236}">
                <a16:creationId xmlns:a16="http://schemas.microsoft.com/office/drawing/2014/main" id="{F67B946A-BDC6-40FD-AAD2-FFB41ACAB123}"/>
              </a:ext>
            </a:extLst>
          </p:cNvPr>
          <p:cNvSpPr/>
          <p:nvPr/>
        </p:nvSpPr>
        <p:spPr>
          <a:xfrm rot="1864706">
            <a:off x="4192138" y="1882437"/>
            <a:ext cx="962506" cy="182497"/>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556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1A956E-716C-4FEA-9DEC-B86EE14D995E}"/>
              </a:ext>
            </a:extLst>
          </p:cNvPr>
          <p:cNvSpPr>
            <a:spLocks noGrp="1"/>
          </p:cNvSpPr>
          <p:nvPr>
            <p:ph type="title"/>
          </p:nvPr>
        </p:nvSpPr>
        <p:spPr/>
        <p:txBody>
          <a:bodyPr/>
          <a:lstStyle/>
          <a:p>
            <a:r>
              <a:rPr lang="en-NZ" dirty="0">
                <a:solidFill>
                  <a:schemeClr val="accent1">
                    <a:lumMod val="75000"/>
                  </a:schemeClr>
                </a:solidFill>
              </a:rPr>
              <a:t>Full Text Screening</a:t>
            </a:r>
            <a:br>
              <a:rPr lang="en-NZ" dirty="0">
                <a:solidFill>
                  <a:schemeClr val="accent1">
                    <a:lumMod val="75000"/>
                  </a:schemeClr>
                </a:solidFill>
              </a:rPr>
            </a:br>
            <a:endParaRPr lang="en-NZ" dirty="0">
              <a:solidFill>
                <a:schemeClr val="accent1">
                  <a:lumMod val="75000"/>
                </a:schemeClr>
              </a:solidFill>
            </a:endParaRPr>
          </a:p>
        </p:txBody>
      </p:sp>
      <p:pic>
        <p:nvPicPr>
          <p:cNvPr id="6" name="Picture 5">
            <a:extLst>
              <a:ext uri="{FF2B5EF4-FFF2-40B4-BE49-F238E27FC236}">
                <a16:creationId xmlns:a16="http://schemas.microsoft.com/office/drawing/2014/main" id="{357186AB-81A9-4D31-8E07-BB48289CB382}"/>
              </a:ext>
            </a:extLst>
          </p:cNvPr>
          <p:cNvPicPr>
            <a:picLocks noChangeAspect="1"/>
          </p:cNvPicPr>
          <p:nvPr/>
        </p:nvPicPr>
        <p:blipFill rotWithShape="1">
          <a:blip r:embed="rId3"/>
          <a:srcRect b="41890"/>
          <a:stretch/>
        </p:blipFill>
        <p:spPr>
          <a:xfrm>
            <a:off x="753860" y="1690688"/>
            <a:ext cx="10998615" cy="4325031"/>
          </a:xfrm>
          <a:prstGeom prst="rect">
            <a:avLst/>
          </a:prstGeom>
        </p:spPr>
      </p:pic>
      <p:sp>
        <p:nvSpPr>
          <p:cNvPr id="8" name="Arrow: Left 7">
            <a:extLst>
              <a:ext uri="{FF2B5EF4-FFF2-40B4-BE49-F238E27FC236}">
                <a16:creationId xmlns:a16="http://schemas.microsoft.com/office/drawing/2014/main" id="{720A9AD2-994C-4382-95BB-66B7F6F7C583}"/>
              </a:ext>
            </a:extLst>
          </p:cNvPr>
          <p:cNvSpPr/>
          <p:nvPr/>
        </p:nvSpPr>
        <p:spPr>
          <a:xfrm rot="1864706">
            <a:off x="3062310" y="6075645"/>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Left 8">
            <a:extLst>
              <a:ext uri="{FF2B5EF4-FFF2-40B4-BE49-F238E27FC236}">
                <a16:creationId xmlns:a16="http://schemas.microsoft.com/office/drawing/2014/main" id="{61D33C5E-8377-4A6D-8392-323CF9FB2D44}"/>
              </a:ext>
            </a:extLst>
          </p:cNvPr>
          <p:cNvSpPr/>
          <p:nvPr/>
        </p:nvSpPr>
        <p:spPr>
          <a:xfrm rot="1935552">
            <a:off x="5056122" y="6068447"/>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B450CBAA-342E-48B6-8CC0-9C4BEB867214}"/>
              </a:ext>
            </a:extLst>
          </p:cNvPr>
          <p:cNvSpPr/>
          <p:nvPr/>
        </p:nvSpPr>
        <p:spPr>
          <a:xfrm>
            <a:off x="3368906" y="4672745"/>
            <a:ext cx="2041451" cy="59010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Left 10">
            <a:extLst>
              <a:ext uri="{FF2B5EF4-FFF2-40B4-BE49-F238E27FC236}">
                <a16:creationId xmlns:a16="http://schemas.microsoft.com/office/drawing/2014/main" id="{47B2BB16-268B-4BFA-9637-3E643A9A8963}"/>
              </a:ext>
            </a:extLst>
          </p:cNvPr>
          <p:cNvSpPr/>
          <p:nvPr/>
        </p:nvSpPr>
        <p:spPr>
          <a:xfrm rot="1864706">
            <a:off x="10956888" y="3836577"/>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a:extLst>
              <a:ext uri="{FF2B5EF4-FFF2-40B4-BE49-F238E27FC236}">
                <a16:creationId xmlns:a16="http://schemas.microsoft.com/office/drawing/2014/main" id="{6C2B0104-EEBD-4D40-B583-C1D8041F8200}"/>
              </a:ext>
            </a:extLst>
          </p:cNvPr>
          <p:cNvPicPr>
            <a:picLocks noChangeAspect="1"/>
          </p:cNvPicPr>
          <p:nvPr/>
        </p:nvPicPr>
        <p:blipFill>
          <a:blip r:embed="rId4"/>
          <a:stretch>
            <a:fillRect/>
          </a:stretch>
        </p:blipFill>
        <p:spPr>
          <a:xfrm>
            <a:off x="9044540" y="4158344"/>
            <a:ext cx="2552700" cy="1857375"/>
          </a:xfrm>
          <a:prstGeom prst="rect">
            <a:avLst/>
          </a:prstGeom>
        </p:spPr>
      </p:pic>
    </p:spTree>
    <p:extLst>
      <p:ext uri="{BB962C8B-B14F-4D97-AF65-F5344CB8AC3E}">
        <p14:creationId xmlns:p14="http://schemas.microsoft.com/office/powerpoint/2010/main" val="5796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7459C-1E1F-49D6-AA0B-F5275F1AB692}"/>
              </a:ext>
            </a:extLst>
          </p:cNvPr>
          <p:cNvPicPr>
            <a:picLocks noChangeAspect="1"/>
          </p:cNvPicPr>
          <p:nvPr/>
        </p:nvPicPr>
        <p:blipFill>
          <a:blip r:embed="rId3"/>
          <a:stretch>
            <a:fillRect/>
          </a:stretch>
        </p:blipFill>
        <p:spPr>
          <a:xfrm>
            <a:off x="312710" y="419310"/>
            <a:ext cx="11060500" cy="6153255"/>
          </a:xfrm>
          <a:prstGeom prst="rect">
            <a:avLst/>
          </a:prstGeom>
        </p:spPr>
      </p:pic>
      <p:sp>
        <p:nvSpPr>
          <p:cNvPr id="5" name="Arrow: Left 4">
            <a:extLst>
              <a:ext uri="{FF2B5EF4-FFF2-40B4-BE49-F238E27FC236}">
                <a16:creationId xmlns:a16="http://schemas.microsoft.com/office/drawing/2014/main" id="{8E6AB1EF-326F-42E1-94F1-28046DE7F9CA}"/>
              </a:ext>
            </a:extLst>
          </p:cNvPr>
          <p:cNvSpPr/>
          <p:nvPr/>
        </p:nvSpPr>
        <p:spPr>
          <a:xfrm rot="1864706">
            <a:off x="11174139" y="5423700"/>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a:extLst>
              <a:ext uri="{FF2B5EF4-FFF2-40B4-BE49-F238E27FC236}">
                <a16:creationId xmlns:a16="http://schemas.microsoft.com/office/drawing/2014/main" id="{410D5123-1156-4D75-904F-B2BE527AF8FE}"/>
              </a:ext>
            </a:extLst>
          </p:cNvPr>
          <p:cNvSpPr/>
          <p:nvPr/>
        </p:nvSpPr>
        <p:spPr>
          <a:xfrm>
            <a:off x="7148486" y="3495938"/>
            <a:ext cx="4132482" cy="51342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010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198E-FDD0-4A0D-885C-D25265A8D434}"/>
              </a:ext>
            </a:extLst>
          </p:cNvPr>
          <p:cNvSpPr>
            <a:spLocks noGrp="1"/>
          </p:cNvSpPr>
          <p:nvPr>
            <p:ph type="title"/>
          </p:nvPr>
        </p:nvSpPr>
        <p:spPr/>
        <p:txBody>
          <a:bodyPr/>
          <a:lstStyle/>
          <a:p>
            <a:r>
              <a:rPr lang="en-US" dirty="0">
                <a:solidFill>
                  <a:schemeClr val="accent1">
                    <a:lumMod val="75000"/>
                  </a:schemeClr>
                </a:solidFill>
              </a:rPr>
              <a:t>Merging References of Same Trial</a:t>
            </a:r>
            <a:br>
              <a:rPr lang="en-US" dirty="0">
                <a:solidFill>
                  <a:schemeClr val="accent1">
                    <a:lumMod val="75000"/>
                  </a:schemeClr>
                </a:solidFill>
              </a:rPr>
            </a:br>
            <a:endParaRPr lang="en-NZ" dirty="0">
              <a:solidFill>
                <a:schemeClr val="accent1">
                  <a:lumMod val="75000"/>
                </a:schemeClr>
              </a:solidFill>
            </a:endParaRPr>
          </a:p>
        </p:txBody>
      </p:sp>
      <p:pic>
        <p:nvPicPr>
          <p:cNvPr id="3" name="Picture 2">
            <a:extLst>
              <a:ext uri="{FF2B5EF4-FFF2-40B4-BE49-F238E27FC236}">
                <a16:creationId xmlns:a16="http://schemas.microsoft.com/office/drawing/2014/main" id="{E7C64502-F69E-4931-800C-D5E5420BAE82}"/>
              </a:ext>
            </a:extLst>
          </p:cNvPr>
          <p:cNvPicPr>
            <a:picLocks noChangeAspect="1"/>
          </p:cNvPicPr>
          <p:nvPr/>
        </p:nvPicPr>
        <p:blipFill>
          <a:blip r:embed="rId2"/>
          <a:stretch>
            <a:fillRect/>
          </a:stretch>
        </p:blipFill>
        <p:spPr>
          <a:xfrm>
            <a:off x="838200" y="1143247"/>
            <a:ext cx="6984458" cy="5241214"/>
          </a:xfrm>
          <a:prstGeom prst="rect">
            <a:avLst/>
          </a:prstGeom>
        </p:spPr>
      </p:pic>
      <p:sp>
        <p:nvSpPr>
          <p:cNvPr id="4" name="Arrow: Left 3">
            <a:extLst>
              <a:ext uri="{FF2B5EF4-FFF2-40B4-BE49-F238E27FC236}">
                <a16:creationId xmlns:a16="http://schemas.microsoft.com/office/drawing/2014/main" id="{51780626-C136-4A13-A49C-245D068BB8F0}"/>
              </a:ext>
            </a:extLst>
          </p:cNvPr>
          <p:cNvSpPr/>
          <p:nvPr/>
        </p:nvSpPr>
        <p:spPr>
          <a:xfrm>
            <a:off x="2766577" y="2468810"/>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5719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0F896-7A28-4B37-A8C4-F496588A31CB}"/>
              </a:ext>
            </a:extLst>
          </p:cNvPr>
          <p:cNvSpPr>
            <a:spLocks noGrp="1"/>
          </p:cNvSpPr>
          <p:nvPr>
            <p:ph type="title"/>
          </p:nvPr>
        </p:nvSpPr>
        <p:spPr/>
        <p:txBody>
          <a:bodyPr/>
          <a:lstStyle/>
          <a:p>
            <a:r>
              <a:rPr lang="en-US" dirty="0">
                <a:solidFill>
                  <a:schemeClr val="accent1">
                    <a:lumMod val="75000"/>
                  </a:schemeClr>
                </a:solidFill>
              </a:rPr>
              <a:t>Assessment on the Quality of Studies (</a:t>
            </a:r>
            <a:r>
              <a:rPr lang="en-US" dirty="0" err="1">
                <a:solidFill>
                  <a:schemeClr val="accent1">
                    <a:lumMod val="75000"/>
                  </a:schemeClr>
                </a:solidFill>
              </a:rPr>
              <a:t>RoB</a:t>
            </a:r>
            <a:r>
              <a:rPr lang="en-US" dirty="0">
                <a:solidFill>
                  <a:schemeClr val="accent1">
                    <a:lumMod val="75000"/>
                  </a:schemeClr>
                </a:solidFill>
              </a:rPr>
              <a:t>)</a:t>
            </a:r>
            <a:br>
              <a:rPr lang="en-US" dirty="0">
                <a:solidFill>
                  <a:schemeClr val="accent1">
                    <a:lumMod val="75000"/>
                  </a:schemeClr>
                </a:solidFill>
              </a:rPr>
            </a:br>
            <a:endParaRPr lang="en-NZ" dirty="0">
              <a:solidFill>
                <a:schemeClr val="accent1">
                  <a:lumMod val="75000"/>
                </a:schemeClr>
              </a:solidFill>
            </a:endParaRPr>
          </a:p>
        </p:txBody>
      </p:sp>
      <p:pic>
        <p:nvPicPr>
          <p:cNvPr id="2" name="Picture 1">
            <a:extLst>
              <a:ext uri="{FF2B5EF4-FFF2-40B4-BE49-F238E27FC236}">
                <a16:creationId xmlns:a16="http://schemas.microsoft.com/office/drawing/2014/main" id="{4B6CEA53-81D3-4F3D-8C15-9F243204BE91}"/>
              </a:ext>
            </a:extLst>
          </p:cNvPr>
          <p:cNvPicPr>
            <a:picLocks noChangeAspect="1"/>
          </p:cNvPicPr>
          <p:nvPr/>
        </p:nvPicPr>
        <p:blipFill>
          <a:blip r:embed="rId3"/>
          <a:stretch>
            <a:fillRect/>
          </a:stretch>
        </p:blipFill>
        <p:spPr>
          <a:xfrm>
            <a:off x="0" y="1222575"/>
            <a:ext cx="12192000" cy="5569106"/>
          </a:xfrm>
          <a:prstGeom prst="rect">
            <a:avLst/>
          </a:prstGeom>
        </p:spPr>
      </p:pic>
      <p:sp>
        <p:nvSpPr>
          <p:cNvPr id="5" name="Arrow: Left 4">
            <a:extLst>
              <a:ext uri="{FF2B5EF4-FFF2-40B4-BE49-F238E27FC236}">
                <a16:creationId xmlns:a16="http://schemas.microsoft.com/office/drawing/2014/main" id="{1BE5B7BF-D44C-4373-B0E0-5287292B2520}"/>
              </a:ext>
            </a:extLst>
          </p:cNvPr>
          <p:cNvSpPr/>
          <p:nvPr/>
        </p:nvSpPr>
        <p:spPr>
          <a:xfrm rot="1864706">
            <a:off x="7284674" y="2261333"/>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101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D9AF44-037A-49BF-8E8B-057729354CD4}"/>
              </a:ext>
            </a:extLst>
          </p:cNvPr>
          <p:cNvPicPr>
            <a:picLocks noChangeAspect="1"/>
          </p:cNvPicPr>
          <p:nvPr/>
        </p:nvPicPr>
        <p:blipFill>
          <a:blip r:embed="rId2"/>
          <a:stretch>
            <a:fillRect/>
          </a:stretch>
        </p:blipFill>
        <p:spPr>
          <a:xfrm>
            <a:off x="-225511" y="0"/>
            <a:ext cx="12798663" cy="6567123"/>
          </a:xfrm>
          <a:prstGeom prst="rect">
            <a:avLst/>
          </a:prstGeom>
        </p:spPr>
      </p:pic>
      <p:pic>
        <p:nvPicPr>
          <p:cNvPr id="5" name="Picture 4">
            <a:extLst>
              <a:ext uri="{FF2B5EF4-FFF2-40B4-BE49-F238E27FC236}">
                <a16:creationId xmlns:a16="http://schemas.microsoft.com/office/drawing/2014/main" id="{E24C4E63-7313-4C0A-8D13-CE8A59F53EB5}"/>
              </a:ext>
            </a:extLst>
          </p:cNvPr>
          <p:cNvPicPr>
            <a:picLocks noChangeAspect="1"/>
          </p:cNvPicPr>
          <p:nvPr/>
        </p:nvPicPr>
        <p:blipFill>
          <a:blip r:embed="rId3"/>
          <a:stretch>
            <a:fillRect/>
          </a:stretch>
        </p:blipFill>
        <p:spPr>
          <a:xfrm>
            <a:off x="4913988" y="4073894"/>
            <a:ext cx="2733675" cy="2114550"/>
          </a:xfrm>
          <a:prstGeom prst="rect">
            <a:avLst/>
          </a:prstGeom>
        </p:spPr>
      </p:pic>
    </p:spTree>
    <p:extLst>
      <p:ext uri="{BB962C8B-B14F-4D97-AF65-F5344CB8AC3E}">
        <p14:creationId xmlns:p14="http://schemas.microsoft.com/office/powerpoint/2010/main" val="197266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FFE23-BA5A-4573-BC9E-7484228C1D64}"/>
              </a:ext>
            </a:extLst>
          </p:cNvPr>
          <p:cNvPicPr>
            <a:picLocks noChangeAspect="1"/>
          </p:cNvPicPr>
          <p:nvPr/>
        </p:nvPicPr>
        <p:blipFill>
          <a:blip r:embed="rId3"/>
          <a:stretch>
            <a:fillRect/>
          </a:stretch>
        </p:blipFill>
        <p:spPr>
          <a:xfrm>
            <a:off x="110601" y="1639295"/>
            <a:ext cx="9516862" cy="5840485"/>
          </a:xfrm>
          <a:prstGeom prst="rect">
            <a:avLst/>
          </a:prstGeom>
        </p:spPr>
      </p:pic>
      <p:pic>
        <p:nvPicPr>
          <p:cNvPr id="2" name="Picture 1">
            <a:extLst>
              <a:ext uri="{FF2B5EF4-FFF2-40B4-BE49-F238E27FC236}">
                <a16:creationId xmlns:a16="http://schemas.microsoft.com/office/drawing/2014/main" id="{68384FF9-0BFC-41DF-9BD2-331F1C70531D}"/>
              </a:ext>
            </a:extLst>
          </p:cNvPr>
          <p:cNvPicPr>
            <a:picLocks noChangeAspect="1"/>
          </p:cNvPicPr>
          <p:nvPr/>
        </p:nvPicPr>
        <p:blipFill>
          <a:blip r:embed="rId4"/>
          <a:stretch>
            <a:fillRect/>
          </a:stretch>
        </p:blipFill>
        <p:spPr>
          <a:xfrm>
            <a:off x="7921862" y="2657475"/>
            <a:ext cx="3838575" cy="3743325"/>
          </a:xfrm>
          <a:prstGeom prst="rect">
            <a:avLst/>
          </a:prstGeom>
        </p:spPr>
      </p:pic>
      <p:sp>
        <p:nvSpPr>
          <p:cNvPr id="4" name="Rectangle 3">
            <a:extLst>
              <a:ext uri="{FF2B5EF4-FFF2-40B4-BE49-F238E27FC236}">
                <a16:creationId xmlns:a16="http://schemas.microsoft.com/office/drawing/2014/main" id="{3FD5D0AD-C6A8-49FA-9F16-F437D42073D2}"/>
              </a:ext>
            </a:extLst>
          </p:cNvPr>
          <p:cNvSpPr/>
          <p:nvPr/>
        </p:nvSpPr>
        <p:spPr>
          <a:xfrm>
            <a:off x="7908587" y="2645923"/>
            <a:ext cx="3871609" cy="3754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rrow: Left 4">
            <a:extLst>
              <a:ext uri="{FF2B5EF4-FFF2-40B4-BE49-F238E27FC236}">
                <a16:creationId xmlns:a16="http://schemas.microsoft.com/office/drawing/2014/main" id="{5670EF67-3F5F-4C9F-90FB-3E4AA9A2CC81}"/>
              </a:ext>
            </a:extLst>
          </p:cNvPr>
          <p:cNvSpPr/>
          <p:nvPr/>
        </p:nvSpPr>
        <p:spPr>
          <a:xfrm rot="1864706">
            <a:off x="11128705" y="5137698"/>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rrow: Left 5">
            <a:extLst>
              <a:ext uri="{FF2B5EF4-FFF2-40B4-BE49-F238E27FC236}">
                <a16:creationId xmlns:a16="http://schemas.microsoft.com/office/drawing/2014/main" id="{698758DE-0D63-4F50-A596-50708FFF6836}"/>
              </a:ext>
            </a:extLst>
          </p:cNvPr>
          <p:cNvSpPr/>
          <p:nvPr/>
        </p:nvSpPr>
        <p:spPr>
          <a:xfrm rot="1864706">
            <a:off x="6086189" y="4408550"/>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Left 6">
            <a:extLst>
              <a:ext uri="{FF2B5EF4-FFF2-40B4-BE49-F238E27FC236}">
                <a16:creationId xmlns:a16="http://schemas.microsoft.com/office/drawing/2014/main" id="{78451E89-09EC-4BFC-966A-41C6A29F4417}"/>
              </a:ext>
            </a:extLst>
          </p:cNvPr>
          <p:cNvSpPr/>
          <p:nvPr/>
        </p:nvSpPr>
        <p:spPr>
          <a:xfrm rot="1864706">
            <a:off x="8451954" y="2027799"/>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7">
            <a:extLst>
              <a:ext uri="{FF2B5EF4-FFF2-40B4-BE49-F238E27FC236}">
                <a16:creationId xmlns:a16="http://schemas.microsoft.com/office/drawing/2014/main" id="{B3592106-C208-4C87-B5CE-53343381AA88}"/>
              </a:ext>
            </a:extLst>
          </p:cNvPr>
          <p:cNvSpPr>
            <a:spLocks noGrp="1"/>
          </p:cNvSpPr>
          <p:nvPr>
            <p:ph type="title"/>
          </p:nvPr>
        </p:nvSpPr>
        <p:spPr>
          <a:xfrm>
            <a:off x="124287" y="88777"/>
            <a:ext cx="11229513" cy="866409"/>
          </a:xfrm>
        </p:spPr>
        <p:txBody>
          <a:bodyPr>
            <a:normAutofit/>
          </a:bodyPr>
          <a:lstStyle/>
          <a:p>
            <a:r>
              <a:rPr lang="en-NZ" sz="4000" dirty="0">
                <a:solidFill>
                  <a:srgbClr val="4472C4">
                    <a:lumMod val="75000"/>
                  </a:srgbClr>
                </a:solidFill>
              </a:rPr>
              <a:t>Consensus</a:t>
            </a:r>
            <a:endParaRPr lang="en-NZ" dirty="0"/>
          </a:p>
        </p:txBody>
      </p:sp>
    </p:spTree>
    <p:extLst>
      <p:ext uri="{BB962C8B-B14F-4D97-AF65-F5344CB8AC3E}">
        <p14:creationId xmlns:p14="http://schemas.microsoft.com/office/powerpoint/2010/main" val="27204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BE7EE-3DE9-48A5-A9CD-F2C1165BD44C}"/>
              </a:ext>
            </a:extLst>
          </p:cNvPr>
          <p:cNvPicPr>
            <a:picLocks noChangeAspect="1"/>
          </p:cNvPicPr>
          <p:nvPr/>
        </p:nvPicPr>
        <p:blipFill>
          <a:blip r:embed="rId3"/>
          <a:stretch>
            <a:fillRect/>
          </a:stretch>
        </p:blipFill>
        <p:spPr>
          <a:xfrm>
            <a:off x="744308" y="1627156"/>
            <a:ext cx="7785150" cy="4865719"/>
          </a:xfrm>
          <a:prstGeom prst="rect">
            <a:avLst/>
          </a:prstGeom>
        </p:spPr>
      </p:pic>
      <p:sp>
        <p:nvSpPr>
          <p:cNvPr id="3" name="Title 2">
            <a:extLst>
              <a:ext uri="{FF2B5EF4-FFF2-40B4-BE49-F238E27FC236}">
                <a16:creationId xmlns:a16="http://schemas.microsoft.com/office/drawing/2014/main" id="{ACDDA84B-E5D0-42C5-B21A-6268EDAEF942}"/>
              </a:ext>
            </a:extLst>
          </p:cNvPr>
          <p:cNvSpPr>
            <a:spLocks noGrp="1"/>
          </p:cNvSpPr>
          <p:nvPr>
            <p:ph type="title"/>
          </p:nvPr>
        </p:nvSpPr>
        <p:spPr/>
        <p:txBody>
          <a:bodyPr/>
          <a:lstStyle/>
          <a:p>
            <a:r>
              <a:rPr lang="en-NZ" dirty="0">
                <a:solidFill>
                  <a:schemeClr val="accent1">
                    <a:lumMod val="75000"/>
                  </a:schemeClr>
                </a:solidFill>
              </a:rPr>
              <a:t>Data Extraction</a:t>
            </a:r>
            <a:br>
              <a:rPr lang="en-NZ" dirty="0">
                <a:solidFill>
                  <a:schemeClr val="accent1">
                    <a:lumMod val="75000"/>
                  </a:schemeClr>
                </a:solidFill>
              </a:rPr>
            </a:br>
            <a:endParaRPr lang="en-NZ" dirty="0">
              <a:solidFill>
                <a:schemeClr val="accent1">
                  <a:lumMod val="75000"/>
                </a:schemeClr>
              </a:solidFill>
            </a:endParaRPr>
          </a:p>
        </p:txBody>
      </p:sp>
      <p:grpSp>
        <p:nvGrpSpPr>
          <p:cNvPr id="9" name="Group 8">
            <a:extLst>
              <a:ext uri="{FF2B5EF4-FFF2-40B4-BE49-F238E27FC236}">
                <a16:creationId xmlns:a16="http://schemas.microsoft.com/office/drawing/2014/main" id="{E560FCAE-F194-44FB-B762-C0518FB94AC2}"/>
              </a:ext>
            </a:extLst>
          </p:cNvPr>
          <p:cNvGrpSpPr/>
          <p:nvPr/>
        </p:nvGrpSpPr>
        <p:grpSpPr>
          <a:xfrm>
            <a:off x="5106895" y="1403900"/>
            <a:ext cx="4871606" cy="2409101"/>
            <a:chOff x="5106895" y="1403900"/>
            <a:chExt cx="4871606" cy="2409101"/>
          </a:xfrm>
        </p:grpSpPr>
        <p:sp>
          <p:nvSpPr>
            <p:cNvPr id="4" name="Rectangle 3">
              <a:extLst>
                <a:ext uri="{FF2B5EF4-FFF2-40B4-BE49-F238E27FC236}">
                  <a16:creationId xmlns:a16="http://schemas.microsoft.com/office/drawing/2014/main" id="{FFBBACB2-E36D-41E7-AA2F-84DA6D13DDEE}"/>
                </a:ext>
              </a:extLst>
            </p:cNvPr>
            <p:cNvSpPr/>
            <p:nvPr/>
          </p:nvSpPr>
          <p:spPr>
            <a:xfrm>
              <a:off x="5106895" y="1403900"/>
              <a:ext cx="943584" cy="240910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37B5428B-498B-4945-8217-CC8E83A14377}"/>
                </a:ext>
              </a:extLst>
            </p:cNvPr>
            <p:cNvSpPr txBox="1"/>
            <p:nvPr/>
          </p:nvSpPr>
          <p:spPr>
            <a:xfrm>
              <a:off x="7859366" y="2608451"/>
              <a:ext cx="2119135" cy="369332"/>
            </a:xfrm>
            <a:prstGeom prst="rect">
              <a:avLst/>
            </a:prstGeom>
            <a:solidFill>
              <a:srgbClr val="FFC000"/>
            </a:solidFill>
          </p:spPr>
          <p:txBody>
            <a:bodyPr wrap="square" rtlCol="0">
              <a:spAutoFit/>
            </a:bodyPr>
            <a:lstStyle/>
            <a:p>
              <a:pPr algn="ctr"/>
              <a:r>
                <a:rPr lang="en-NZ" dirty="0"/>
                <a:t>Study characteristics</a:t>
              </a:r>
            </a:p>
          </p:txBody>
        </p:sp>
      </p:grpSp>
      <p:grpSp>
        <p:nvGrpSpPr>
          <p:cNvPr id="10" name="Group 9">
            <a:extLst>
              <a:ext uri="{FF2B5EF4-FFF2-40B4-BE49-F238E27FC236}">
                <a16:creationId xmlns:a16="http://schemas.microsoft.com/office/drawing/2014/main" id="{5FB11240-74D7-468E-AAB5-79F4B5832F51}"/>
              </a:ext>
            </a:extLst>
          </p:cNvPr>
          <p:cNvGrpSpPr/>
          <p:nvPr/>
        </p:nvGrpSpPr>
        <p:grpSpPr>
          <a:xfrm>
            <a:off x="5106895" y="3882462"/>
            <a:ext cx="4871605" cy="1103507"/>
            <a:chOff x="5106895" y="3882462"/>
            <a:chExt cx="4871605" cy="1103507"/>
          </a:xfrm>
        </p:grpSpPr>
        <p:sp>
          <p:nvSpPr>
            <p:cNvPr id="6" name="Rectangle 5">
              <a:extLst>
                <a:ext uri="{FF2B5EF4-FFF2-40B4-BE49-F238E27FC236}">
                  <a16:creationId xmlns:a16="http://schemas.microsoft.com/office/drawing/2014/main" id="{BDB147CD-335E-4AC1-9EBD-D3F75DB82575}"/>
                </a:ext>
              </a:extLst>
            </p:cNvPr>
            <p:cNvSpPr/>
            <p:nvPr/>
          </p:nvSpPr>
          <p:spPr>
            <a:xfrm>
              <a:off x="5106895" y="3882462"/>
              <a:ext cx="943584" cy="11035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21C9C5A4-B3D2-4F30-9C91-C4F8A51F3AFE}"/>
                </a:ext>
              </a:extLst>
            </p:cNvPr>
            <p:cNvSpPr txBox="1"/>
            <p:nvPr/>
          </p:nvSpPr>
          <p:spPr>
            <a:xfrm>
              <a:off x="7859365" y="4064883"/>
              <a:ext cx="2119135" cy="369332"/>
            </a:xfrm>
            <a:prstGeom prst="rect">
              <a:avLst/>
            </a:prstGeom>
            <a:solidFill>
              <a:srgbClr val="FFC000"/>
            </a:solidFill>
          </p:spPr>
          <p:txBody>
            <a:bodyPr wrap="square" rtlCol="0">
              <a:spAutoFit/>
            </a:bodyPr>
            <a:lstStyle/>
            <a:p>
              <a:pPr algn="ctr"/>
              <a:r>
                <a:rPr lang="en-NZ" dirty="0"/>
                <a:t>Data extraction</a:t>
              </a:r>
            </a:p>
          </p:txBody>
        </p:sp>
      </p:grpSp>
    </p:spTree>
    <p:extLst>
      <p:ext uri="{BB962C8B-B14F-4D97-AF65-F5344CB8AC3E}">
        <p14:creationId xmlns:p14="http://schemas.microsoft.com/office/powerpoint/2010/main" val="17413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D0ED1-B8B5-4264-AB84-AE9018A78A30}"/>
              </a:ext>
            </a:extLst>
          </p:cNvPr>
          <p:cNvSpPr/>
          <p:nvPr/>
        </p:nvSpPr>
        <p:spPr>
          <a:xfrm>
            <a:off x="746981" y="1428665"/>
            <a:ext cx="8939463" cy="4524315"/>
          </a:xfrm>
          <a:prstGeom prst="rect">
            <a:avLst/>
          </a:prstGeom>
        </p:spPr>
        <p:txBody>
          <a:bodyPr wrap="square">
            <a:spAutoFit/>
          </a:bodyPr>
          <a:lstStyle/>
          <a:p>
            <a:pPr algn="just"/>
            <a:endParaRPr lang="en-US" sz="3200" dirty="0">
              <a:solidFill>
                <a:schemeClr val="accent1">
                  <a:lumMod val="75000"/>
                </a:schemeClr>
              </a:solidFill>
            </a:endParaRPr>
          </a:p>
          <a:p>
            <a:pPr marL="285750" indent="-285750" algn="just">
              <a:buFont typeface="Arial" panose="020B0604020202020204" pitchFamily="34" charset="0"/>
              <a:buChar char="•"/>
            </a:pPr>
            <a:r>
              <a:rPr lang="en-US" sz="3200" dirty="0">
                <a:solidFill>
                  <a:schemeClr val="accent1">
                    <a:lumMod val="75000"/>
                  </a:schemeClr>
                </a:solidFill>
              </a:rPr>
              <a:t>What is Covidence?</a:t>
            </a:r>
          </a:p>
          <a:p>
            <a:pPr marL="285750" indent="-285750" algn="just">
              <a:buFont typeface="Arial" panose="020B0604020202020204" pitchFamily="34" charset="0"/>
              <a:buChar char="•"/>
            </a:pPr>
            <a:r>
              <a:rPr lang="en-US" sz="3200" dirty="0">
                <a:solidFill>
                  <a:schemeClr val="accent1">
                    <a:lumMod val="75000"/>
                  </a:schemeClr>
                </a:solidFill>
              </a:rPr>
              <a:t>To start a new review</a:t>
            </a:r>
          </a:p>
          <a:p>
            <a:pPr marL="285750" indent="-285750" algn="just">
              <a:buFont typeface="Arial" panose="020B0604020202020204" pitchFamily="34" charset="0"/>
              <a:buChar char="•"/>
            </a:pPr>
            <a:r>
              <a:rPr lang="en-US" sz="3200" dirty="0">
                <a:solidFill>
                  <a:schemeClr val="accent1">
                    <a:lumMod val="75000"/>
                  </a:schemeClr>
                </a:solidFill>
              </a:rPr>
              <a:t>Import references</a:t>
            </a:r>
          </a:p>
          <a:p>
            <a:pPr marL="285750" indent="-285750" algn="just">
              <a:buFont typeface="Arial" panose="020B0604020202020204" pitchFamily="34" charset="0"/>
              <a:buChar char="•"/>
            </a:pPr>
            <a:r>
              <a:rPr lang="en-US" sz="3200" dirty="0">
                <a:solidFill>
                  <a:schemeClr val="accent1">
                    <a:lumMod val="75000"/>
                  </a:schemeClr>
                </a:solidFill>
              </a:rPr>
              <a:t>Title and abstract screening</a:t>
            </a:r>
          </a:p>
          <a:p>
            <a:pPr marL="285750" indent="-285750" algn="just">
              <a:buFont typeface="Arial" panose="020B0604020202020204" pitchFamily="34" charset="0"/>
              <a:buChar char="•"/>
            </a:pPr>
            <a:r>
              <a:rPr lang="en-US" sz="3200" dirty="0">
                <a:solidFill>
                  <a:schemeClr val="accent1">
                    <a:lumMod val="75000"/>
                  </a:schemeClr>
                </a:solidFill>
              </a:rPr>
              <a:t>Full text screening</a:t>
            </a:r>
          </a:p>
          <a:p>
            <a:pPr marL="285750" indent="-285750" algn="just">
              <a:buFont typeface="Arial" panose="020B0604020202020204" pitchFamily="34" charset="0"/>
              <a:buChar char="•"/>
            </a:pPr>
            <a:r>
              <a:rPr lang="en-US" sz="3200" dirty="0">
                <a:solidFill>
                  <a:schemeClr val="accent1">
                    <a:lumMod val="75000"/>
                  </a:schemeClr>
                </a:solidFill>
              </a:rPr>
              <a:t>Data extraction</a:t>
            </a:r>
          </a:p>
          <a:p>
            <a:pPr marL="285750" indent="-285750" algn="just">
              <a:buFont typeface="Arial" panose="020B0604020202020204" pitchFamily="34" charset="0"/>
              <a:buChar char="•"/>
            </a:pPr>
            <a:r>
              <a:rPr lang="en-US" sz="3200" dirty="0">
                <a:solidFill>
                  <a:schemeClr val="accent1">
                    <a:lumMod val="75000"/>
                  </a:schemeClr>
                </a:solidFill>
              </a:rPr>
              <a:t>Assessment of quality (</a:t>
            </a:r>
            <a:r>
              <a:rPr lang="en-US" sz="3200" dirty="0" err="1">
                <a:solidFill>
                  <a:schemeClr val="accent1">
                    <a:lumMod val="75000"/>
                  </a:schemeClr>
                </a:solidFill>
              </a:rPr>
              <a:t>RoB</a:t>
            </a:r>
            <a:r>
              <a:rPr lang="en-US" sz="3200" dirty="0">
                <a:solidFill>
                  <a:schemeClr val="accent1">
                    <a:lumMod val="75000"/>
                  </a:schemeClr>
                </a:solidFill>
              </a:rPr>
              <a:t>)</a:t>
            </a:r>
          </a:p>
          <a:p>
            <a:pPr marL="285750" indent="-285750" algn="just">
              <a:buFont typeface="Arial" panose="020B0604020202020204" pitchFamily="34" charset="0"/>
              <a:buChar char="•"/>
            </a:pPr>
            <a:r>
              <a:rPr lang="en-US" sz="3200" dirty="0">
                <a:solidFill>
                  <a:schemeClr val="accent1">
                    <a:lumMod val="75000"/>
                  </a:schemeClr>
                </a:solidFill>
              </a:rPr>
              <a:t>Exporting</a:t>
            </a:r>
          </a:p>
        </p:txBody>
      </p:sp>
      <p:pic>
        <p:nvPicPr>
          <p:cNvPr id="3076" name="Picture 4" descr="Covidence | Cochrane Community">
            <a:extLst>
              <a:ext uri="{FF2B5EF4-FFF2-40B4-BE49-F238E27FC236}">
                <a16:creationId xmlns:a16="http://schemas.microsoft.com/office/drawing/2014/main" id="{5CC5FCDE-9A8A-40E0-869B-751E8D11B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796" y="1242873"/>
            <a:ext cx="3503528" cy="33711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7CF9807-CF53-4622-841B-4F9218558615}"/>
              </a:ext>
            </a:extLst>
          </p:cNvPr>
          <p:cNvSpPr txBox="1"/>
          <p:nvPr/>
        </p:nvSpPr>
        <p:spPr>
          <a:xfrm>
            <a:off x="10145104" y="6513929"/>
            <a:ext cx="1627369" cy="215444"/>
          </a:xfrm>
          <a:prstGeom prst="rect">
            <a:avLst/>
          </a:prstGeom>
          <a:noFill/>
        </p:spPr>
        <p:txBody>
          <a:bodyPr wrap="none" rtlCol="0">
            <a:spAutoFit/>
          </a:bodyPr>
          <a:lstStyle/>
          <a:p>
            <a:r>
              <a:rPr lang="en-US" sz="800" dirty="0"/>
              <a:t>Photo credit Cochrane Community</a:t>
            </a:r>
            <a:endParaRPr lang="en-NZ" sz="800" dirty="0"/>
          </a:p>
        </p:txBody>
      </p:sp>
      <p:sp>
        <p:nvSpPr>
          <p:cNvPr id="5" name="Title 4">
            <a:extLst>
              <a:ext uri="{FF2B5EF4-FFF2-40B4-BE49-F238E27FC236}">
                <a16:creationId xmlns:a16="http://schemas.microsoft.com/office/drawing/2014/main" id="{61449869-03A0-408E-A9BF-170DA6679222}"/>
              </a:ext>
            </a:extLst>
          </p:cNvPr>
          <p:cNvSpPr>
            <a:spLocks noGrp="1"/>
          </p:cNvSpPr>
          <p:nvPr>
            <p:ph type="title"/>
          </p:nvPr>
        </p:nvSpPr>
        <p:spPr/>
        <p:txBody>
          <a:bodyPr/>
          <a:lstStyle/>
          <a:p>
            <a:r>
              <a:rPr lang="en-NZ" dirty="0">
                <a:solidFill>
                  <a:schemeClr val="accent1">
                    <a:lumMod val="75000"/>
                  </a:schemeClr>
                </a:solidFill>
              </a:rPr>
              <a:t>Content</a:t>
            </a:r>
            <a:br>
              <a:rPr lang="en-NZ" dirty="0">
                <a:solidFill>
                  <a:schemeClr val="accent1">
                    <a:lumMod val="75000"/>
                  </a:schemeClr>
                </a:solidFill>
              </a:rPr>
            </a:br>
            <a:endParaRPr lang="en-NZ" dirty="0">
              <a:solidFill>
                <a:schemeClr val="accent1">
                  <a:lumMod val="75000"/>
                </a:schemeClr>
              </a:solidFill>
            </a:endParaRPr>
          </a:p>
        </p:txBody>
      </p:sp>
    </p:spTree>
    <p:extLst>
      <p:ext uri="{BB962C8B-B14F-4D97-AF65-F5344CB8AC3E}">
        <p14:creationId xmlns:p14="http://schemas.microsoft.com/office/powerpoint/2010/main" val="165925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05D88C-43EC-4D42-A84E-AFD4D84DCC7F}"/>
              </a:ext>
            </a:extLst>
          </p:cNvPr>
          <p:cNvPicPr>
            <a:picLocks noChangeAspect="1"/>
          </p:cNvPicPr>
          <p:nvPr/>
        </p:nvPicPr>
        <p:blipFill rotWithShape="1">
          <a:blip r:embed="rId3"/>
          <a:srcRect b="26122"/>
          <a:stretch/>
        </p:blipFill>
        <p:spPr>
          <a:xfrm>
            <a:off x="1448633" y="1875315"/>
            <a:ext cx="9010650" cy="4827325"/>
          </a:xfrm>
          <a:prstGeom prst="rect">
            <a:avLst/>
          </a:prstGeom>
        </p:spPr>
      </p:pic>
      <p:sp>
        <p:nvSpPr>
          <p:cNvPr id="3" name="Oval 2">
            <a:extLst>
              <a:ext uri="{FF2B5EF4-FFF2-40B4-BE49-F238E27FC236}">
                <a16:creationId xmlns:a16="http://schemas.microsoft.com/office/drawing/2014/main" id="{37E13AC3-9620-4862-8B4C-3D7681C1B607}"/>
              </a:ext>
            </a:extLst>
          </p:cNvPr>
          <p:cNvSpPr/>
          <p:nvPr/>
        </p:nvSpPr>
        <p:spPr>
          <a:xfrm>
            <a:off x="8186598" y="1690688"/>
            <a:ext cx="2556769" cy="732916"/>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8D2A5954-9CF6-493D-9A3C-B966FD49FF05}"/>
              </a:ext>
            </a:extLst>
          </p:cNvPr>
          <p:cNvSpPr>
            <a:spLocks noGrp="1"/>
          </p:cNvSpPr>
          <p:nvPr>
            <p:ph type="title"/>
          </p:nvPr>
        </p:nvSpPr>
        <p:spPr/>
        <p:txBody>
          <a:bodyPr/>
          <a:lstStyle/>
          <a:p>
            <a:r>
              <a:rPr lang="en-NZ" dirty="0">
                <a:solidFill>
                  <a:schemeClr val="accent1">
                    <a:lumMod val="75000"/>
                  </a:schemeClr>
                </a:solidFill>
              </a:rPr>
              <a:t>Exporting</a:t>
            </a:r>
            <a:br>
              <a:rPr lang="en-NZ" dirty="0">
                <a:solidFill>
                  <a:schemeClr val="accent1">
                    <a:lumMod val="75000"/>
                  </a:schemeClr>
                </a:solidFill>
              </a:rPr>
            </a:br>
            <a:endParaRPr lang="en-NZ" dirty="0">
              <a:solidFill>
                <a:schemeClr val="accent1">
                  <a:lumMod val="75000"/>
                </a:schemeClr>
              </a:solidFill>
            </a:endParaRPr>
          </a:p>
        </p:txBody>
      </p:sp>
    </p:spTree>
    <p:extLst>
      <p:ext uri="{BB962C8B-B14F-4D97-AF65-F5344CB8AC3E}">
        <p14:creationId xmlns:p14="http://schemas.microsoft.com/office/powerpoint/2010/main" val="5808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82A77-1BC8-46E7-B725-D4A9A724EC0D}"/>
              </a:ext>
            </a:extLst>
          </p:cNvPr>
          <p:cNvPicPr>
            <a:picLocks noChangeAspect="1"/>
          </p:cNvPicPr>
          <p:nvPr/>
        </p:nvPicPr>
        <p:blipFill>
          <a:blip r:embed="rId3"/>
          <a:stretch>
            <a:fillRect/>
          </a:stretch>
        </p:blipFill>
        <p:spPr>
          <a:xfrm>
            <a:off x="1810120" y="110497"/>
            <a:ext cx="8571759" cy="6565985"/>
          </a:xfrm>
          <a:prstGeom prst="rect">
            <a:avLst/>
          </a:prstGeom>
        </p:spPr>
      </p:pic>
      <p:sp>
        <p:nvSpPr>
          <p:cNvPr id="4" name="TextBox 3">
            <a:extLst>
              <a:ext uri="{FF2B5EF4-FFF2-40B4-BE49-F238E27FC236}">
                <a16:creationId xmlns:a16="http://schemas.microsoft.com/office/drawing/2014/main" id="{64BD683A-1C94-4A9D-B871-E0D9C7487E57}"/>
              </a:ext>
            </a:extLst>
          </p:cNvPr>
          <p:cNvSpPr txBox="1"/>
          <p:nvPr/>
        </p:nvSpPr>
        <p:spPr>
          <a:xfrm>
            <a:off x="4352206" y="528974"/>
            <a:ext cx="3132216" cy="672525"/>
          </a:xfrm>
          <a:prstGeom prst="leftArrow">
            <a:avLst/>
          </a:prstGeom>
          <a:solidFill>
            <a:srgbClr val="FFC000"/>
          </a:solidFill>
        </p:spPr>
        <p:txBody>
          <a:bodyPr wrap="none" rtlCol="0">
            <a:spAutoFit/>
          </a:bodyPr>
          <a:lstStyle/>
          <a:p>
            <a:r>
              <a:rPr lang="en-US" sz="1600" b="1" dirty="0"/>
              <a:t>Only for NEW systematic reviews</a:t>
            </a:r>
            <a:endParaRPr lang="en-NZ" sz="1600" b="1" dirty="0"/>
          </a:p>
        </p:txBody>
      </p:sp>
      <p:sp>
        <p:nvSpPr>
          <p:cNvPr id="8" name="Arrow: Left 7">
            <a:extLst>
              <a:ext uri="{FF2B5EF4-FFF2-40B4-BE49-F238E27FC236}">
                <a16:creationId xmlns:a16="http://schemas.microsoft.com/office/drawing/2014/main" id="{3758DF00-4637-43F5-8C15-9F8F5232538A}"/>
              </a:ext>
            </a:extLst>
          </p:cNvPr>
          <p:cNvSpPr/>
          <p:nvPr/>
        </p:nvSpPr>
        <p:spPr>
          <a:xfrm rot="1864706">
            <a:off x="8776124" y="4274851"/>
            <a:ext cx="962506" cy="229620"/>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Left 8">
            <a:extLst>
              <a:ext uri="{FF2B5EF4-FFF2-40B4-BE49-F238E27FC236}">
                <a16:creationId xmlns:a16="http://schemas.microsoft.com/office/drawing/2014/main" id="{54F414CC-F197-49E1-8A9A-9D73BE3D7D75}"/>
              </a:ext>
            </a:extLst>
          </p:cNvPr>
          <p:cNvSpPr/>
          <p:nvPr/>
        </p:nvSpPr>
        <p:spPr>
          <a:xfrm rot="8984186">
            <a:off x="1257073" y="4312140"/>
            <a:ext cx="962506" cy="229620"/>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A860F52C-C8B0-464F-A313-8E6F8DD2DD1D}"/>
              </a:ext>
            </a:extLst>
          </p:cNvPr>
          <p:cNvSpPr txBox="1"/>
          <p:nvPr/>
        </p:nvSpPr>
        <p:spPr>
          <a:xfrm rot="19915607">
            <a:off x="-33737" y="1193918"/>
            <a:ext cx="2099511" cy="672525"/>
          </a:xfrm>
          <a:prstGeom prst="rightArrow">
            <a:avLst/>
          </a:prstGeom>
          <a:solidFill>
            <a:schemeClr val="accent5">
              <a:lumMod val="60000"/>
              <a:lumOff val="40000"/>
            </a:schemeClr>
          </a:solidFill>
        </p:spPr>
        <p:txBody>
          <a:bodyPr wrap="none" rtlCol="0">
            <a:spAutoFit/>
          </a:bodyPr>
          <a:lstStyle/>
          <a:p>
            <a:r>
              <a:rPr lang="en-US" sz="1600" b="1" dirty="0"/>
              <a:t>For review UPDATES </a:t>
            </a:r>
            <a:endParaRPr lang="en-NZ" sz="1600" b="1" dirty="0"/>
          </a:p>
        </p:txBody>
      </p:sp>
      <p:sp>
        <p:nvSpPr>
          <p:cNvPr id="7" name="Oval 6">
            <a:extLst>
              <a:ext uri="{FF2B5EF4-FFF2-40B4-BE49-F238E27FC236}">
                <a16:creationId xmlns:a16="http://schemas.microsoft.com/office/drawing/2014/main" id="{A2974F8F-E29D-47D0-971E-BDFDE49217D8}"/>
              </a:ext>
            </a:extLst>
          </p:cNvPr>
          <p:cNvSpPr/>
          <p:nvPr/>
        </p:nvSpPr>
        <p:spPr>
          <a:xfrm>
            <a:off x="1738326" y="621437"/>
            <a:ext cx="1093651" cy="381740"/>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29147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AD423-531E-4E79-9A74-7EF35E66F2E3}"/>
              </a:ext>
            </a:extLst>
          </p:cNvPr>
          <p:cNvPicPr>
            <a:picLocks noChangeAspect="1"/>
          </p:cNvPicPr>
          <p:nvPr/>
        </p:nvPicPr>
        <p:blipFill>
          <a:blip r:embed="rId2"/>
          <a:stretch>
            <a:fillRect/>
          </a:stretch>
        </p:blipFill>
        <p:spPr>
          <a:xfrm>
            <a:off x="340468" y="123156"/>
            <a:ext cx="7225748" cy="6336010"/>
          </a:xfrm>
          <a:prstGeom prst="rect">
            <a:avLst/>
          </a:prstGeom>
        </p:spPr>
      </p:pic>
      <p:sp>
        <p:nvSpPr>
          <p:cNvPr id="18" name="Rectangle 17">
            <a:extLst>
              <a:ext uri="{FF2B5EF4-FFF2-40B4-BE49-F238E27FC236}">
                <a16:creationId xmlns:a16="http://schemas.microsoft.com/office/drawing/2014/main" id="{6CA60008-F409-4CF2-8BF3-66BD45266EF8}"/>
              </a:ext>
            </a:extLst>
          </p:cNvPr>
          <p:cNvSpPr/>
          <p:nvPr/>
        </p:nvSpPr>
        <p:spPr>
          <a:xfrm>
            <a:off x="5323562" y="3049249"/>
            <a:ext cx="3696151" cy="340991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a:extLst>
              <a:ext uri="{FF2B5EF4-FFF2-40B4-BE49-F238E27FC236}">
                <a16:creationId xmlns:a16="http://schemas.microsoft.com/office/drawing/2014/main" id="{65566CE7-EF8F-41B6-8250-6CA5D5B4FA07}"/>
              </a:ext>
            </a:extLst>
          </p:cNvPr>
          <p:cNvPicPr>
            <a:picLocks noChangeAspect="1"/>
          </p:cNvPicPr>
          <p:nvPr/>
        </p:nvPicPr>
        <p:blipFill>
          <a:blip r:embed="rId3"/>
          <a:stretch>
            <a:fillRect/>
          </a:stretch>
        </p:blipFill>
        <p:spPr>
          <a:xfrm>
            <a:off x="5323562" y="3049249"/>
            <a:ext cx="3696151" cy="3409917"/>
          </a:xfrm>
          <a:prstGeom prst="rect">
            <a:avLst/>
          </a:prstGeom>
        </p:spPr>
      </p:pic>
      <p:sp>
        <p:nvSpPr>
          <p:cNvPr id="19" name="Oval 18">
            <a:extLst>
              <a:ext uri="{FF2B5EF4-FFF2-40B4-BE49-F238E27FC236}">
                <a16:creationId xmlns:a16="http://schemas.microsoft.com/office/drawing/2014/main" id="{9AB195B7-F8C8-4E0E-9C47-3C2435720F4A}"/>
              </a:ext>
            </a:extLst>
          </p:cNvPr>
          <p:cNvSpPr/>
          <p:nvPr/>
        </p:nvSpPr>
        <p:spPr>
          <a:xfrm>
            <a:off x="1393793" y="275206"/>
            <a:ext cx="1305019" cy="550417"/>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78342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AFB3E2-1DB4-491F-ABF7-1169A7033718}"/>
              </a:ext>
            </a:extLst>
          </p:cNvPr>
          <p:cNvPicPr>
            <a:picLocks noChangeAspect="1"/>
          </p:cNvPicPr>
          <p:nvPr/>
        </p:nvPicPr>
        <p:blipFill>
          <a:blip r:embed="rId3"/>
          <a:stretch>
            <a:fillRect/>
          </a:stretch>
        </p:blipFill>
        <p:spPr>
          <a:xfrm>
            <a:off x="1588247" y="203137"/>
            <a:ext cx="7768816" cy="6451726"/>
          </a:xfrm>
          <a:prstGeom prst="rect">
            <a:avLst/>
          </a:prstGeom>
        </p:spPr>
      </p:pic>
      <p:grpSp>
        <p:nvGrpSpPr>
          <p:cNvPr id="6" name="Group 5">
            <a:extLst>
              <a:ext uri="{FF2B5EF4-FFF2-40B4-BE49-F238E27FC236}">
                <a16:creationId xmlns:a16="http://schemas.microsoft.com/office/drawing/2014/main" id="{840405E9-BE63-4760-8197-D61D9F421211}"/>
              </a:ext>
            </a:extLst>
          </p:cNvPr>
          <p:cNvGrpSpPr/>
          <p:nvPr/>
        </p:nvGrpSpPr>
        <p:grpSpPr>
          <a:xfrm>
            <a:off x="7199789" y="97653"/>
            <a:ext cx="4904058" cy="4097607"/>
            <a:chOff x="7199789" y="97653"/>
            <a:chExt cx="4904058" cy="4097607"/>
          </a:xfrm>
        </p:grpSpPr>
        <p:pic>
          <p:nvPicPr>
            <p:cNvPr id="5" name="Picture 4">
              <a:extLst>
                <a:ext uri="{FF2B5EF4-FFF2-40B4-BE49-F238E27FC236}">
                  <a16:creationId xmlns:a16="http://schemas.microsoft.com/office/drawing/2014/main" id="{092B72D9-FEEC-449A-86C7-77F906FABD62}"/>
                </a:ext>
              </a:extLst>
            </p:cNvPr>
            <p:cNvPicPr>
              <a:picLocks noChangeAspect="1"/>
            </p:cNvPicPr>
            <p:nvPr/>
          </p:nvPicPr>
          <p:blipFill>
            <a:blip r:embed="rId4"/>
            <a:stretch>
              <a:fillRect/>
            </a:stretch>
          </p:blipFill>
          <p:spPr>
            <a:xfrm>
              <a:off x="9054568" y="1627579"/>
              <a:ext cx="3049279" cy="2567681"/>
            </a:xfrm>
            <a:prstGeom prst="rect">
              <a:avLst/>
            </a:prstGeom>
            <a:ln w="57150">
              <a:solidFill>
                <a:srgbClr val="FFC000"/>
              </a:solidFill>
            </a:ln>
          </p:spPr>
        </p:pic>
        <p:sp>
          <p:nvSpPr>
            <p:cNvPr id="10" name="Oval 9">
              <a:extLst>
                <a:ext uri="{FF2B5EF4-FFF2-40B4-BE49-F238E27FC236}">
                  <a16:creationId xmlns:a16="http://schemas.microsoft.com/office/drawing/2014/main" id="{37725058-D525-492D-B94E-01FA2212DBB9}"/>
                </a:ext>
              </a:extLst>
            </p:cNvPr>
            <p:cNvSpPr/>
            <p:nvPr/>
          </p:nvSpPr>
          <p:spPr>
            <a:xfrm>
              <a:off x="7199789" y="97653"/>
              <a:ext cx="2299317" cy="577049"/>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2" name="Title 1">
            <a:extLst>
              <a:ext uri="{FF2B5EF4-FFF2-40B4-BE49-F238E27FC236}">
                <a16:creationId xmlns:a16="http://schemas.microsoft.com/office/drawing/2014/main" id="{F82AFC2E-BE49-41C9-8B44-CF8BB415138C}"/>
              </a:ext>
            </a:extLst>
          </p:cNvPr>
          <p:cNvSpPr>
            <a:spLocks noGrp="1"/>
          </p:cNvSpPr>
          <p:nvPr>
            <p:ph type="title" idx="4294967295"/>
          </p:nvPr>
        </p:nvSpPr>
        <p:spPr>
          <a:xfrm>
            <a:off x="0" y="365125"/>
            <a:ext cx="10515600" cy="1325563"/>
          </a:xfrm>
        </p:spPr>
        <p:txBody>
          <a:bodyPr/>
          <a:lstStyle/>
          <a:p>
            <a:br>
              <a:rPr lang="en-NZ" dirty="0"/>
            </a:br>
            <a:endParaRPr lang="en-NZ" dirty="0"/>
          </a:p>
        </p:txBody>
      </p:sp>
    </p:spTree>
    <p:extLst>
      <p:ext uri="{BB962C8B-B14F-4D97-AF65-F5344CB8AC3E}">
        <p14:creationId xmlns:p14="http://schemas.microsoft.com/office/powerpoint/2010/main" val="29218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vidence | Cochrane Community">
            <a:extLst>
              <a:ext uri="{FF2B5EF4-FFF2-40B4-BE49-F238E27FC236}">
                <a16:creationId xmlns:a16="http://schemas.microsoft.com/office/drawing/2014/main" id="{4A5A6D0C-F2D6-4FAB-9F9B-2DDC17EC0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447" y="360316"/>
            <a:ext cx="3080084" cy="2618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6C93F7-5FCA-4178-BC1A-5382966C1987}"/>
              </a:ext>
            </a:extLst>
          </p:cNvPr>
          <p:cNvSpPr txBox="1"/>
          <p:nvPr/>
        </p:nvSpPr>
        <p:spPr>
          <a:xfrm>
            <a:off x="10155865" y="6611779"/>
            <a:ext cx="1806905" cy="230832"/>
          </a:xfrm>
          <a:prstGeom prst="rect">
            <a:avLst/>
          </a:prstGeom>
          <a:noFill/>
        </p:spPr>
        <p:txBody>
          <a:bodyPr wrap="none" rtlCol="0">
            <a:spAutoFit/>
          </a:bodyPr>
          <a:lstStyle/>
          <a:p>
            <a:r>
              <a:rPr lang="en-US" sz="900" dirty="0"/>
              <a:t>Photo credit Cochrane Community</a:t>
            </a:r>
            <a:endParaRPr lang="en-NZ" sz="900" dirty="0"/>
          </a:p>
        </p:txBody>
      </p:sp>
      <p:sp>
        <p:nvSpPr>
          <p:cNvPr id="3" name="Title 2">
            <a:extLst>
              <a:ext uri="{FF2B5EF4-FFF2-40B4-BE49-F238E27FC236}">
                <a16:creationId xmlns:a16="http://schemas.microsoft.com/office/drawing/2014/main" id="{92CF239F-4D92-4D10-8032-456D026C097B}"/>
              </a:ext>
            </a:extLst>
          </p:cNvPr>
          <p:cNvSpPr>
            <a:spLocks noGrp="1"/>
          </p:cNvSpPr>
          <p:nvPr>
            <p:ph type="title"/>
          </p:nvPr>
        </p:nvSpPr>
        <p:spPr/>
        <p:txBody>
          <a:bodyPr/>
          <a:lstStyle/>
          <a:p>
            <a:r>
              <a:rPr lang="en-NZ" dirty="0">
                <a:solidFill>
                  <a:schemeClr val="accent1">
                    <a:lumMod val="75000"/>
                  </a:schemeClr>
                </a:solidFill>
              </a:rPr>
              <a:t>Conclusions</a:t>
            </a:r>
            <a:br>
              <a:rPr lang="en-NZ" dirty="0">
                <a:solidFill>
                  <a:schemeClr val="accent1">
                    <a:lumMod val="75000"/>
                  </a:schemeClr>
                </a:solidFill>
              </a:rPr>
            </a:br>
            <a:endParaRPr lang="en-NZ" dirty="0">
              <a:solidFill>
                <a:schemeClr val="accent1">
                  <a:lumMod val="75000"/>
                </a:schemeClr>
              </a:solidFill>
            </a:endParaRPr>
          </a:p>
        </p:txBody>
      </p:sp>
      <p:sp>
        <p:nvSpPr>
          <p:cNvPr id="6" name="Content Placeholder 5">
            <a:extLst>
              <a:ext uri="{FF2B5EF4-FFF2-40B4-BE49-F238E27FC236}">
                <a16:creationId xmlns:a16="http://schemas.microsoft.com/office/drawing/2014/main" id="{70809D57-E801-4D21-8C01-0C2DBCF83C20}"/>
              </a:ext>
            </a:extLst>
          </p:cNvPr>
          <p:cNvSpPr>
            <a:spLocks noGrp="1"/>
          </p:cNvSpPr>
          <p:nvPr>
            <p:ph idx="1"/>
          </p:nvPr>
        </p:nvSpPr>
        <p:spPr/>
        <p:txBody>
          <a:bodyPr/>
          <a:lstStyle/>
          <a:p>
            <a:pPr marL="285750" indent="-285750"/>
            <a:r>
              <a:rPr lang="en-US" dirty="0">
                <a:solidFill>
                  <a:schemeClr val="accent1">
                    <a:lumMod val="75000"/>
                  </a:schemeClr>
                </a:solidFill>
              </a:rPr>
              <a:t>Organise your Settings before importing references</a:t>
            </a:r>
          </a:p>
          <a:p>
            <a:pPr marL="285750" indent="-285750"/>
            <a:r>
              <a:rPr lang="en-US" dirty="0">
                <a:solidFill>
                  <a:schemeClr val="accent1">
                    <a:lumMod val="75000"/>
                  </a:schemeClr>
                </a:solidFill>
              </a:rPr>
              <a:t>Play around with the Demo review</a:t>
            </a:r>
          </a:p>
          <a:p>
            <a:pPr marL="285750" indent="-285750"/>
            <a:r>
              <a:rPr lang="en-US" dirty="0">
                <a:solidFill>
                  <a:schemeClr val="accent1">
                    <a:lumMod val="75000"/>
                  </a:schemeClr>
                </a:solidFill>
              </a:rPr>
              <a:t>Use extraction 1.0 for Cochrane reviews</a:t>
            </a:r>
          </a:p>
          <a:p>
            <a:pPr marL="285750" indent="-285750"/>
            <a:r>
              <a:rPr lang="en-US" dirty="0">
                <a:solidFill>
                  <a:schemeClr val="accent1">
                    <a:lumMod val="75000"/>
                  </a:schemeClr>
                </a:solidFill>
              </a:rPr>
              <a:t>For review updates - export to CSV/Excel file not directly to RevMan5</a:t>
            </a:r>
          </a:p>
          <a:p>
            <a:pPr marL="742950" lvl="1" indent="-285750"/>
            <a:r>
              <a:rPr lang="en-US" dirty="0">
                <a:solidFill>
                  <a:schemeClr val="accent1">
                    <a:lumMod val="75000"/>
                  </a:schemeClr>
                </a:solidFill>
              </a:rPr>
              <a:t>Direct exporting of Covidence files into review updates will overwrite the original review </a:t>
            </a:r>
          </a:p>
          <a:p>
            <a:pPr marL="285750" indent="-285750"/>
            <a:r>
              <a:rPr lang="en-US" dirty="0">
                <a:solidFill>
                  <a:schemeClr val="accent1">
                    <a:lumMod val="75000"/>
                  </a:schemeClr>
                </a:solidFill>
              </a:rPr>
              <a:t>Data extraction is still a little tricky but will improve</a:t>
            </a:r>
          </a:p>
          <a:p>
            <a:pPr marL="285750" indent="-285750"/>
            <a:r>
              <a:rPr lang="en-US" dirty="0">
                <a:solidFill>
                  <a:schemeClr val="accent1">
                    <a:lumMod val="75000"/>
                  </a:schemeClr>
                </a:solidFill>
              </a:rPr>
              <a:t>Covidence Knowledge Base (FAQs) and help email</a:t>
            </a:r>
          </a:p>
          <a:p>
            <a:endParaRPr lang="en-NZ" dirty="0"/>
          </a:p>
        </p:txBody>
      </p:sp>
    </p:spTree>
    <p:extLst>
      <p:ext uri="{BB962C8B-B14F-4D97-AF65-F5344CB8AC3E}">
        <p14:creationId xmlns:p14="http://schemas.microsoft.com/office/powerpoint/2010/main" val="375418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C6CB0-C6C0-4242-B547-6128FE8C0228}"/>
              </a:ext>
            </a:extLst>
          </p:cNvPr>
          <p:cNvSpPr>
            <a:spLocks noGrp="1"/>
          </p:cNvSpPr>
          <p:nvPr>
            <p:ph type="title"/>
          </p:nvPr>
        </p:nvSpPr>
        <p:spPr/>
        <p:txBody>
          <a:bodyPr/>
          <a:lstStyle/>
          <a:p>
            <a:r>
              <a:rPr lang="en-US" dirty="0">
                <a:solidFill>
                  <a:schemeClr val="accent1">
                    <a:lumMod val="75000"/>
                  </a:schemeClr>
                </a:solidFill>
              </a:rPr>
              <a:t>Support Tools &amp; How to Guides </a:t>
            </a:r>
            <a:br>
              <a:rPr lang="en-US" dirty="0"/>
            </a:br>
            <a:endParaRPr lang="en-NZ" dirty="0"/>
          </a:p>
        </p:txBody>
      </p:sp>
      <p:sp>
        <p:nvSpPr>
          <p:cNvPr id="8" name="Content Placeholder 7">
            <a:extLst>
              <a:ext uri="{FF2B5EF4-FFF2-40B4-BE49-F238E27FC236}">
                <a16:creationId xmlns:a16="http://schemas.microsoft.com/office/drawing/2014/main" id="{6866EE83-E2E6-473E-B984-8B8AD2861CFD}"/>
              </a:ext>
            </a:extLst>
          </p:cNvPr>
          <p:cNvSpPr>
            <a:spLocks noGrp="1"/>
          </p:cNvSpPr>
          <p:nvPr>
            <p:ph idx="1"/>
          </p:nvPr>
        </p:nvSpPr>
        <p:spPr>
          <a:xfrm>
            <a:off x="483093" y="1470518"/>
            <a:ext cx="11457374" cy="4838671"/>
          </a:xfrm>
        </p:spPr>
        <p:txBody>
          <a:bodyPr>
            <a:normAutofit fontScale="70000" lnSpcReduction="20000"/>
          </a:bodyPr>
          <a:lstStyle/>
          <a:p>
            <a:pPr marL="0" indent="0">
              <a:buNone/>
            </a:pPr>
            <a:r>
              <a:rPr lang="en-US" dirty="0"/>
              <a:t>Covidence Knowledge Base</a:t>
            </a:r>
          </a:p>
          <a:p>
            <a:pPr marL="742950" lvl="1" indent="-285750"/>
            <a:r>
              <a:rPr lang="en-US" dirty="0"/>
              <a:t>FAQs</a:t>
            </a:r>
          </a:p>
          <a:p>
            <a:pPr marL="742950" lvl="1" indent="-285750"/>
            <a:r>
              <a:rPr lang="en-US" dirty="0"/>
              <a:t>Covidence managers provide 24 - 48-hour support through email</a:t>
            </a:r>
          </a:p>
          <a:p>
            <a:pPr marL="0" indent="0">
              <a:buNone/>
            </a:pPr>
            <a:endParaRPr lang="en-US" dirty="0"/>
          </a:p>
          <a:p>
            <a:pPr marL="0" indent="0">
              <a:buNone/>
            </a:pPr>
            <a:r>
              <a:rPr lang="en-US" dirty="0"/>
              <a:t>Webinars</a:t>
            </a:r>
          </a:p>
          <a:p>
            <a:pPr marL="742950" lvl="1" indent="-285750"/>
            <a:r>
              <a:rPr lang="en-US" dirty="0"/>
              <a:t>Covidence with extraction 1.0 </a:t>
            </a:r>
          </a:p>
          <a:p>
            <a:pPr marL="742950" lvl="1" indent="-285750"/>
            <a:r>
              <a:rPr lang="en-NZ" dirty="0">
                <a:hlinkClick r:id="rId2"/>
              </a:rPr>
              <a:t>https://training.cochrane.org/resource/covidence-CLL-webinar</a:t>
            </a:r>
            <a:r>
              <a:rPr lang="en-NZ" dirty="0"/>
              <a:t> </a:t>
            </a:r>
          </a:p>
          <a:p>
            <a:pPr marL="742950" lvl="1" indent="-285750"/>
            <a:endParaRPr lang="en-NZ" dirty="0"/>
          </a:p>
          <a:p>
            <a:pPr lvl="1"/>
            <a:r>
              <a:rPr lang="en-NZ" dirty="0"/>
              <a:t>Covidence with extraction 2.0</a:t>
            </a:r>
          </a:p>
          <a:p>
            <a:pPr marL="457200" lvl="1" indent="0">
              <a:buNone/>
            </a:pPr>
            <a:r>
              <a:rPr lang="en-NZ" dirty="0"/>
              <a:t>     </a:t>
            </a:r>
            <a:r>
              <a:rPr lang="en-NZ" dirty="0">
                <a:hlinkClick r:id="rId3"/>
              </a:rPr>
              <a:t>https://www.youtube.com/channel/UCgr_cyJlrKYBjxjyMe2z9mw</a:t>
            </a:r>
            <a:r>
              <a:rPr lang="en-NZ" dirty="0"/>
              <a:t> </a:t>
            </a:r>
          </a:p>
          <a:p>
            <a:pPr lvl="1"/>
            <a:endParaRPr lang="en-NZ" dirty="0"/>
          </a:p>
          <a:p>
            <a:pPr lvl="1"/>
            <a:r>
              <a:rPr lang="en-NZ" dirty="0"/>
              <a:t>Exporting your Covidence review data to </a:t>
            </a:r>
            <a:r>
              <a:rPr lang="en-NZ" dirty="0" err="1"/>
              <a:t>RevMan</a:t>
            </a:r>
            <a:r>
              <a:rPr lang="en-NZ" dirty="0"/>
              <a:t> </a:t>
            </a:r>
          </a:p>
          <a:p>
            <a:pPr marL="457200" lvl="1" indent="0">
              <a:buNone/>
            </a:pPr>
            <a:r>
              <a:rPr lang="en-NZ" dirty="0"/>
              <a:t>     </a:t>
            </a:r>
            <a:r>
              <a:rPr lang="en-NZ" dirty="0">
                <a:hlinkClick r:id="rId4"/>
              </a:rPr>
              <a:t>https://www.youtube.com/watch?v=V01AVTunmBs</a:t>
            </a:r>
            <a:endParaRPr lang="en-NZ" dirty="0"/>
          </a:p>
          <a:p>
            <a:pPr marL="457200" lvl="1" indent="0">
              <a:buNone/>
            </a:pPr>
            <a:endParaRPr lang="en-US" dirty="0"/>
          </a:p>
          <a:p>
            <a:pPr lvl="1"/>
            <a:r>
              <a:rPr lang="en-US" dirty="0"/>
              <a:t>Covidence: Accelerate Your Systematic Review, </a:t>
            </a:r>
            <a:r>
              <a:rPr lang="en-NZ" dirty="0"/>
              <a:t>Welch Library, Johns Hopkins University &amp; Medicine </a:t>
            </a:r>
            <a:r>
              <a:rPr lang="en-NZ" dirty="0">
                <a:hlinkClick r:id="rId5"/>
              </a:rPr>
              <a:t>https://www.youtube.com/watch?v=mOrdKmiHU9w</a:t>
            </a:r>
            <a:r>
              <a:rPr lang="en-NZ" dirty="0"/>
              <a:t> </a:t>
            </a:r>
          </a:p>
          <a:p>
            <a:pPr lvl="1"/>
            <a:endParaRPr lang="en-NZ" dirty="0"/>
          </a:p>
          <a:p>
            <a:pPr lvl="1"/>
            <a:r>
              <a:rPr lang="en-US" dirty="0"/>
              <a:t>Using Covidence for Conducting Systematic Reviews, Welch Library, Johns Hopkins University &amp; Medicine </a:t>
            </a:r>
            <a:r>
              <a:rPr lang="en-NZ" dirty="0">
                <a:hlinkClick r:id="rId6"/>
              </a:rPr>
              <a:t>https://www.youtube.com/watch?v=KG4dUZC5AaE</a:t>
            </a:r>
            <a:r>
              <a:rPr lang="en-NZ" dirty="0"/>
              <a:t> </a:t>
            </a:r>
          </a:p>
          <a:p>
            <a:pPr lvl="1"/>
            <a:endParaRPr lang="en-NZ" dirty="0"/>
          </a:p>
        </p:txBody>
      </p:sp>
    </p:spTree>
    <p:extLst>
      <p:ext uri="{BB962C8B-B14F-4D97-AF65-F5344CB8AC3E}">
        <p14:creationId xmlns:p14="http://schemas.microsoft.com/office/powerpoint/2010/main" val="410213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ustin Health: Covidence for reviews">
            <a:extLst>
              <a:ext uri="{FF2B5EF4-FFF2-40B4-BE49-F238E27FC236}">
                <a16:creationId xmlns:a16="http://schemas.microsoft.com/office/drawing/2014/main" id="{88F06AF0-EDF0-43BC-8FFF-DEE7BEA75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05" y="4348824"/>
            <a:ext cx="7247107" cy="2287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E52981-8341-47FD-AC7D-3B3AAD3E0CA3}"/>
              </a:ext>
            </a:extLst>
          </p:cNvPr>
          <p:cNvSpPr/>
          <p:nvPr/>
        </p:nvSpPr>
        <p:spPr>
          <a:xfrm>
            <a:off x="9249325" y="6512828"/>
            <a:ext cx="2161169" cy="230832"/>
          </a:xfrm>
          <a:prstGeom prst="rect">
            <a:avLst/>
          </a:prstGeom>
        </p:spPr>
        <p:txBody>
          <a:bodyPr wrap="none">
            <a:spAutoFit/>
          </a:bodyPr>
          <a:lstStyle/>
          <a:p>
            <a:r>
              <a:rPr lang="en-US" sz="900" dirty="0"/>
              <a:t>Photo credit Austin Health: auction.org.au</a:t>
            </a:r>
            <a:endParaRPr lang="en-NZ" sz="900" dirty="0"/>
          </a:p>
        </p:txBody>
      </p:sp>
      <p:sp>
        <p:nvSpPr>
          <p:cNvPr id="6" name="Title 5">
            <a:extLst>
              <a:ext uri="{FF2B5EF4-FFF2-40B4-BE49-F238E27FC236}">
                <a16:creationId xmlns:a16="http://schemas.microsoft.com/office/drawing/2014/main" id="{030241CC-F43A-4965-8A75-7B7354B79772}"/>
              </a:ext>
            </a:extLst>
          </p:cNvPr>
          <p:cNvSpPr>
            <a:spLocks noGrp="1"/>
          </p:cNvSpPr>
          <p:nvPr>
            <p:ph type="title"/>
          </p:nvPr>
        </p:nvSpPr>
        <p:spPr/>
        <p:txBody>
          <a:bodyPr/>
          <a:lstStyle/>
          <a:p>
            <a:r>
              <a:rPr lang="en-NZ" dirty="0">
                <a:solidFill>
                  <a:schemeClr val="accent1">
                    <a:lumMod val="75000"/>
                  </a:schemeClr>
                </a:solidFill>
              </a:rPr>
              <a:t>What is Covidence?</a:t>
            </a:r>
            <a:br>
              <a:rPr lang="en-NZ" dirty="0">
                <a:solidFill>
                  <a:schemeClr val="accent1">
                    <a:lumMod val="75000"/>
                  </a:schemeClr>
                </a:solidFill>
              </a:rPr>
            </a:br>
            <a:endParaRPr lang="en-NZ" dirty="0">
              <a:solidFill>
                <a:schemeClr val="accent1">
                  <a:lumMod val="75000"/>
                </a:schemeClr>
              </a:solidFill>
            </a:endParaRPr>
          </a:p>
        </p:txBody>
      </p:sp>
      <p:sp>
        <p:nvSpPr>
          <p:cNvPr id="7" name="Content Placeholder 6">
            <a:extLst>
              <a:ext uri="{FF2B5EF4-FFF2-40B4-BE49-F238E27FC236}">
                <a16:creationId xmlns:a16="http://schemas.microsoft.com/office/drawing/2014/main" id="{88DE142E-9749-4AB1-AAE4-65E0DB21AF8F}"/>
              </a:ext>
            </a:extLst>
          </p:cNvPr>
          <p:cNvSpPr>
            <a:spLocks noGrp="1"/>
          </p:cNvSpPr>
          <p:nvPr>
            <p:ph idx="1"/>
          </p:nvPr>
        </p:nvSpPr>
        <p:spPr>
          <a:xfrm>
            <a:off x="838200" y="1690688"/>
            <a:ext cx="10515600" cy="4486275"/>
          </a:xfrm>
        </p:spPr>
        <p:txBody>
          <a:bodyPr>
            <a:normAutofit/>
          </a:bodyPr>
          <a:lstStyle/>
          <a:p>
            <a:pPr marL="285750" indent="-285750"/>
            <a:r>
              <a:rPr lang="en-US" dirty="0">
                <a:solidFill>
                  <a:schemeClr val="accent1">
                    <a:lumMod val="75000"/>
                  </a:schemeClr>
                </a:solidFill>
              </a:rPr>
              <a:t>Cloud based review management system; </a:t>
            </a:r>
            <a:r>
              <a:rPr lang="en-US" i="1" dirty="0">
                <a:solidFill>
                  <a:schemeClr val="accent1">
                    <a:lumMod val="75000"/>
                  </a:schemeClr>
                </a:solidFill>
              </a:rPr>
              <a:t>covidence.org</a:t>
            </a:r>
          </a:p>
          <a:p>
            <a:pPr marL="285750" indent="-285750"/>
            <a:r>
              <a:rPr lang="en-US" dirty="0">
                <a:solidFill>
                  <a:schemeClr val="accent1">
                    <a:lumMod val="75000"/>
                  </a:schemeClr>
                </a:solidFill>
              </a:rPr>
              <a:t>Real time collaboration, multiple authors </a:t>
            </a:r>
          </a:p>
          <a:p>
            <a:pPr marL="285750" indent="-285750"/>
            <a:r>
              <a:rPr lang="en-US" dirty="0">
                <a:solidFill>
                  <a:schemeClr val="accent1">
                    <a:lumMod val="75000"/>
                  </a:schemeClr>
                </a:solidFill>
              </a:rPr>
              <a:t>Estimated to save 35% of time, or 71 hours per review</a:t>
            </a:r>
          </a:p>
          <a:p>
            <a:pPr marL="285750" indent="-285750"/>
            <a:r>
              <a:rPr lang="en-US" dirty="0">
                <a:solidFill>
                  <a:schemeClr val="accent1">
                    <a:lumMod val="75000"/>
                  </a:schemeClr>
                </a:solidFill>
              </a:rPr>
              <a:t>Non-profit developed by reviewers for reviewers</a:t>
            </a:r>
          </a:p>
          <a:p>
            <a:pPr marL="285750" indent="-285750"/>
            <a:r>
              <a:rPr lang="en-US" dirty="0">
                <a:solidFill>
                  <a:schemeClr val="accent1">
                    <a:lumMod val="75000"/>
                  </a:schemeClr>
                </a:solidFill>
              </a:rPr>
              <a:t>Free for Cochrane reviewers</a:t>
            </a:r>
          </a:p>
          <a:p>
            <a:endParaRPr lang="en-NZ" dirty="0"/>
          </a:p>
        </p:txBody>
      </p:sp>
    </p:spTree>
    <p:extLst>
      <p:ext uri="{BB962C8B-B14F-4D97-AF65-F5344CB8AC3E}">
        <p14:creationId xmlns:p14="http://schemas.microsoft.com/office/powerpoint/2010/main" val="69549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39A32-4294-4ABA-A80D-9269B69C0077}"/>
              </a:ext>
            </a:extLst>
          </p:cNvPr>
          <p:cNvPicPr>
            <a:picLocks noChangeAspect="1"/>
          </p:cNvPicPr>
          <p:nvPr/>
        </p:nvPicPr>
        <p:blipFill>
          <a:blip r:embed="rId3"/>
          <a:stretch>
            <a:fillRect/>
          </a:stretch>
        </p:blipFill>
        <p:spPr>
          <a:xfrm>
            <a:off x="5880073" y="2385357"/>
            <a:ext cx="6081505" cy="3457473"/>
          </a:xfrm>
          <a:prstGeom prst="rect">
            <a:avLst/>
          </a:prstGeom>
        </p:spPr>
      </p:pic>
      <p:sp>
        <p:nvSpPr>
          <p:cNvPr id="3" name="Title 2">
            <a:extLst>
              <a:ext uri="{FF2B5EF4-FFF2-40B4-BE49-F238E27FC236}">
                <a16:creationId xmlns:a16="http://schemas.microsoft.com/office/drawing/2014/main" id="{08ADA382-799D-45DD-A7A6-7D0BDBE4EFD3}"/>
              </a:ext>
            </a:extLst>
          </p:cNvPr>
          <p:cNvSpPr>
            <a:spLocks noGrp="1"/>
          </p:cNvSpPr>
          <p:nvPr>
            <p:ph type="title"/>
          </p:nvPr>
        </p:nvSpPr>
        <p:spPr/>
        <p:txBody>
          <a:bodyPr/>
          <a:lstStyle/>
          <a:p>
            <a:r>
              <a:rPr lang="en-NZ" dirty="0">
                <a:solidFill>
                  <a:schemeClr val="accent1">
                    <a:lumMod val="75000"/>
                  </a:schemeClr>
                </a:solidFill>
              </a:rPr>
              <a:t>Sign in with Cochrane</a:t>
            </a:r>
            <a:br>
              <a:rPr lang="en-NZ" dirty="0">
                <a:solidFill>
                  <a:schemeClr val="accent1">
                    <a:lumMod val="75000"/>
                  </a:schemeClr>
                </a:solidFill>
              </a:rPr>
            </a:br>
            <a:endParaRPr lang="en-NZ" dirty="0">
              <a:solidFill>
                <a:schemeClr val="accent1">
                  <a:lumMod val="75000"/>
                </a:schemeClr>
              </a:solidFill>
            </a:endParaRPr>
          </a:p>
        </p:txBody>
      </p:sp>
      <p:pic>
        <p:nvPicPr>
          <p:cNvPr id="2" name="Picture 1">
            <a:extLst>
              <a:ext uri="{FF2B5EF4-FFF2-40B4-BE49-F238E27FC236}">
                <a16:creationId xmlns:a16="http://schemas.microsoft.com/office/drawing/2014/main" id="{9C3DC032-C06E-477C-A347-67EFCA1D21EF}"/>
              </a:ext>
            </a:extLst>
          </p:cNvPr>
          <p:cNvPicPr>
            <a:picLocks noChangeAspect="1"/>
          </p:cNvPicPr>
          <p:nvPr/>
        </p:nvPicPr>
        <p:blipFill>
          <a:blip r:embed="rId4"/>
          <a:stretch>
            <a:fillRect/>
          </a:stretch>
        </p:blipFill>
        <p:spPr>
          <a:xfrm>
            <a:off x="0" y="2385358"/>
            <a:ext cx="5791678" cy="3457473"/>
          </a:xfrm>
          <a:prstGeom prst="rect">
            <a:avLst/>
          </a:prstGeom>
        </p:spPr>
      </p:pic>
      <p:sp>
        <p:nvSpPr>
          <p:cNvPr id="5" name="Arrow: Left 4">
            <a:extLst>
              <a:ext uri="{FF2B5EF4-FFF2-40B4-BE49-F238E27FC236}">
                <a16:creationId xmlns:a16="http://schemas.microsoft.com/office/drawing/2014/main" id="{D7F0B4B9-4565-47B3-BBAB-B20745F51E49}"/>
              </a:ext>
            </a:extLst>
          </p:cNvPr>
          <p:cNvSpPr/>
          <p:nvPr/>
        </p:nvSpPr>
        <p:spPr>
          <a:xfrm>
            <a:off x="4121173" y="5279192"/>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776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1DF44-E8F0-454D-BF9F-35EE0B897BA4}"/>
              </a:ext>
            </a:extLst>
          </p:cNvPr>
          <p:cNvPicPr>
            <a:picLocks noChangeAspect="1"/>
          </p:cNvPicPr>
          <p:nvPr/>
        </p:nvPicPr>
        <p:blipFill>
          <a:blip r:embed="rId3"/>
          <a:stretch>
            <a:fillRect/>
          </a:stretch>
        </p:blipFill>
        <p:spPr>
          <a:xfrm>
            <a:off x="1631776" y="100352"/>
            <a:ext cx="8704188" cy="6657295"/>
          </a:xfrm>
          <a:prstGeom prst="rect">
            <a:avLst/>
          </a:prstGeom>
        </p:spPr>
      </p:pic>
      <p:sp>
        <p:nvSpPr>
          <p:cNvPr id="6" name="Arrow: Left 5">
            <a:extLst>
              <a:ext uri="{FF2B5EF4-FFF2-40B4-BE49-F238E27FC236}">
                <a16:creationId xmlns:a16="http://schemas.microsoft.com/office/drawing/2014/main" id="{0E8E6F2D-7768-47BE-8626-42E0803F7CD7}"/>
              </a:ext>
            </a:extLst>
          </p:cNvPr>
          <p:cNvSpPr/>
          <p:nvPr/>
        </p:nvSpPr>
        <p:spPr>
          <a:xfrm>
            <a:off x="7506580" y="2944801"/>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Left 7">
            <a:extLst>
              <a:ext uri="{FF2B5EF4-FFF2-40B4-BE49-F238E27FC236}">
                <a16:creationId xmlns:a16="http://schemas.microsoft.com/office/drawing/2014/main" id="{6FDAA5E2-27D8-4B97-991D-E259CE426970}"/>
              </a:ext>
            </a:extLst>
          </p:cNvPr>
          <p:cNvSpPr/>
          <p:nvPr/>
        </p:nvSpPr>
        <p:spPr>
          <a:xfrm rot="386791">
            <a:off x="3393853" y="6266759"/>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6405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5C6081-54D6-4F0E-8AD6-3DD6D02960FF}"/>
              </a:ext>
            </a:extLst>
          </p:cNvPr>
          <p:cNvPicPr>
            <a:picLocks noChangeAspect="1"/>
          </p:cNvPicPr>
          <p:nvPr/>
        </p:nvPicPr>
        <p:blipFill>
          <a:blip r:embed="rId3"/>
          <a:stretch>
            <a:fillRect/>
          </a:stretch>
        </p:blipFill>
        <p:spPr>
          <a:xfrm>
            <a:off x="1060551" y="1875210"/>
            <a:ext cx="9191625" cy="4645869"/>
          </a:xfrm>
          <a:prstGeom prst="rect">
            <a:avLst/>
          </a:prstGeom>
        </p:spPr>
      </p:pic>
      <p:sp>
        <p:nvSpPr>
          <p:cNvPr id="3" name="Oval 2">
            <a:extLst>
              <a:ext uri="{FF2B5EF4-FFF2-40B4-BE49-F238E27FC236}">
                <a16:creationId xmlns:a16="http://schemas.microsoft.com/office/drawing/2014/main" id="{9C981A2F-32C4-451E-8340-ACB3AA080AD1}"/>
              </a:ext>
            </a:extLst>
          </p:cNvPr>
          <p:cNvSpPr/>
          <p:nvPr/>
        </p:nvSpPr>
        <p:spPr>
          <a:xfrm>
            <a:off x="6454777" y="2306303"/>
            <a:ext cx="1605063" cy="690664"/>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itle 12">
            <a:extLst>
              <a:ext uri="{FF2B5EF4-FFF2-40B4-BE49-F238E27FC236}">
                <a16:creationId xmlns:a16="http://schemas.microsoft.com/office/drawing/2014/main" id="{425DFEDE-9E9D-4D1B-83ED-2A5600A06214}"/>
              </a:ext>
            </a:extLst>
          </p:cNvPr>
          <p:cNvSpPr>
            <a:spLocks noGrp="1"/>
          </p:cNvSpPr>
          <p:nvPr>
            <p:ph type="title"/>
          </p:nvPr>
        </p:nvSpPr>
        <p:spPr/>
        <p:txBody>
          <a:bodyPr/>
          <a:lstStyle/>
          <a:p>
            <a:r>
              <a:rPr lang="en-NZ" dirty="0">
                <a:solidFill>
                  <a:schemeClr val="accent1">
                    <a:lumMod val="75000"/>
                  </a:schemeClr>
                </a:solidFill>
              </a:rPr>
              <a:t>Dashboard</a:t>
            </a:r>
            <a:br>
              <a:rPr lang="en-NZ" dirty="0">
                <a:solidFill>
                  <a:schemeClr val="accent1">
                    <a:lumMod val="75000"/>
                  </a:schemeClr>
                </a:solidFill>
              </a:rPr>
            </a:br>
            <a:endParaRPr lang="en-NZ" dirty="0">
              <a:solidFill>
                <a:schemeClr val="accent1">
                  <a:lumMod val="75000"/>
                </a:schemeClr>
              </a:solidFill>
            </a:endParaRPr>
          </a:p>
        </p:txBody>
      </p:sp>
      <p:grpSp>
        <p:nvGrpSpPr>
          <p:cNvPr id="15" name="Group 14">
            <a:extLst>
              <a:ext uri="{FF2B5EF4-FFF2-40B4-BE49-F238E27FC236}">
                <a16:creationId xmlns:a16="http://schemas.microsoft.com/office/drawing/2014/main" id="{F8DB66D7-E3E4-4BBF-BE90-4E8E2A33532B}"/>
              </a:ext>
            </a:extLst>
          </p:cNvPr>
          <p:cNvGrpSpPr/>
          <p:nvPr/>
        </p:nvGrpSpPr>
        <p:grpSpPr>
          <a:xfrm>
            <a:off x="9273721" y="799075"/>
            <a:ext cx="2662126" cy="794685"/>
            <a:chOff x="9273721" y="799075"/>
            <a:chExt cx="2662126" cy="794685"/>
          </a:xfrm>
        </p:grpSpPr>
        <p:sp>
          <p:nvSpPr>
            <p:cNvPr id="6" name="TextBox 5">
              <a:extLst>
                <a:ext uri="{FF2B5EF4-FFF2-40B4-BE49-F238E27FC236}">
                  <a16:creationId xmlns:a16="http://schemas.microsoft.com/office/drawing/2014/main" id="{236BDD9C-5F51-4584-AA41-470EDE5C01E2}"/>
                </a:ext>
              </a:extLst>
            </p:cNvPr>
            <p:cNvSpPr txBox="1"/>
            <p:nvPr/>
          </p:nvSpPr>
          <p:spPr>
            <a:xfrm>
              <a:off x="10105987" y="799075"/>
              <a:ext cx="1829860" cy="369332"/>
            </a:xfrm>
            <a:prstGeom prst="rect">
              <a:avLst/>
            </a:prstGeom>
            <a:noFill/>
            <a:ln>
              <a:noFill/>
            </a:ln>
          </p:spPr>
          <p:txBody>
            <a:bodyPr wrap="square" rtlCol="0">
              <a:spAutoFit/>
            </a:bodyPr>
            <a:lstStyle/>
            <a:p>
              <a:r>
                <a:rPr lang="en-US" dirty="0">
                  <a:solidFill>
                    <a:schemeClr val="accent5"/>
                  </a:solidFill>
                </a:rPr>
                <a:t>Demo review</a:t>
              </a:r>
              <a:endParaRPr lang="en-NZ" dirty="0">
                <a:solidFill>
                  <a:schemeClr val="accent5"/>
                </a:solidFill>
              </a:endParaRPr>
            </a:p>
          </p:txBody>
        </p:sp>
        <p:sp>
          <p:nvSpPr>
            <p:cNvPr id="10" name="Arrow: Left 9">
              <a:extLst>
                <a:ext uri="{FF2B5EF4-FFF2-40B4-BE49-F238E27FC236}">
                  <a16:creationId xmlns:a16="http://schemas.microsoft.com/office/drawing/2014/main" id="{5D3238C3-103D-4FE6-BB38-1CFA8CE2FB39}"/>
                </a:ext>
              </a:extLst>
            </p:cNvPr>
            <p:cNvSpPr/>
            <p:nvPr/>
          </p:nvSpPr>
          <p:spPr>
            <a:xfrm rot="19083911">
              <a:off x="9273721" y="1364140"/>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4" name="Group 13">
            <a:extLst>
              <a:ext uri="{FF2B5EF4-FFF2-40B4-BE49-F238E27FC236}">
                <a16:creationId xmlns:a16="http://schemas.microsoft.com/office/drawing/2014/main" id="{DFF5BB31-CA00-4D54-AD54-C9701127A1C3}"/>
              </a:ext>
            </a:extLst>
          </p:cNvPr>
          <p:cNvGrpSpPr/>
          <p:nvPr/>
        </p:nvGrpSpPr>
        <p:grpSpPr>
          <a:xfrm>
            <a:off x="10349636" y="2306303"/>
            <a:ext cx="1899116" cy="830901"/>
            <a:chOff x="10324376" y="2304914"/>
            <a:chExt cx="1899116" cy="830901"/>
          </a:xfrm>
        </p:grpSpPr>
        <p:sp>
          <p:nvSpPr>
            <p:cNvPr id="5" name="TextBox 4">
              <a:extLst>
                <a:ext uri="{FF2B5EF4-FFF2-40B4-BE49-F238E27FC236}">
                  <a16:creationId xmlns:a16="http://schemas.microsoft.com/office/drawing/2014/main" id="{BC3DACF1-7E90-4940-BBA1-5E4FFFF5576E}"/>
                </a:ext>
              </a:extLst>
            </p:cNvPr>
            <p:cNvSpPr txBox="1"/>
            <p:nvPr/>
          </p:nvSpPr>
          <p:spPr>
            <a:xfrm>
              <a:off x="10393632" y="2766483"/>
              <a:ext cx="1829860" cy="369332"/>
            </a:xfrm>
            <a:prstGeom prst="rect">
              <a:avLst/>
            </a:prstGeom>
            <a:noFill/>
          </p:spPr>
          <p:txBody>
            <a:bodyPr wrap="none" rtlCol="0">
              <a:spAutoFit/>
            </a:bodyPr>
            <a:lstStyle/>
            <a:p>
              <a:r>
                <a:rPr lang="en-US" dirty="0">
                  <a:solidFill>
                    <a:schemeClr val="accent5"/>
                  </a:solidFill>
                </a:rPr>
                <a:t>Help; FAQs, email</a:t>
              </a:r>
              <a:endParaRPr lang="en-NZ" dirty="0">
                <a:solidFill>
                  <a:schemeClr val="accent5"/>
                </a:solidFill>
              </a:endParaRPr>
            </a:p>
          </p:txBody>
        </p:sp>
        <p:sp>
          <p:nvSpPr>
            <p:cNvPr id="11" name="Arrow: Left 10">
              <a:extLst>
                <a:ext uri="{FF2B5EF4-FFF2-40B4-BE49-F238E27FC236}">
                  <a16:creationId xmlns:a16="http://schemas.microsoft.com/office/drawing/2014/main" id="{3AB26FA5-78F6-4FF6-BBB8-DE5FD19220C5}"/>
                </a:ext>
              </a:extLst>
            </p:cNvPr>
            <p:cNvSpPr/>
            <p:nvPr/>
          </p:nvSpPr>
          <p:spPr>
            <a:xfrm rot="1864706">
              <a:off x="10324376" y="2304914"/>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6151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1A78D-E8AF-4505-8855-2A26888F3BC5}"/>
              </a:ext>
            </a:extLst>
          </p:cNvPr>
          <p:cNvPicPr>
            <a:picLocks noChangeAspect="1"/>
          </p:cNvPicPr>
          <p:nvPr/>
        </p:nvPicPr>
        <p:blipFill>
          <a:blip r:embed="rId3"/>
          <a:stretch>
            <a:fillRect/>
          </a:stretch>
        </p:blipFill>
        <p:spPr>
          <a:xfrm>
            <a:off x="132435" y="141454"/>
            <a:ext cx="8068265" cy="6716546"/>
          </a:xfrm>
          <a:prstGeom prst="rect">
            <a:avLst/>
          </a:prstGeom>
        </p:spPr>
      </p:pic>
      <p:sp>
        <p:nvSpPr>
          <p:cNvPr id="13" name="Arrow: Left 12">
            <a:extLst>
              <a:ext uri="{FF2B5EF4-FFF2-40B4-BE49-F238E27FC236}">
                <a16:creationId xmlns:a16="http://schemas.microsoft.com/office/drawing/2014/main" id="{01078697-E35D-45F7-8788-17B1253B1281}"/>
              </a:ext>
            </a:extLst>
          </p:cNvPr>
          <p:cNvSpPr/>
          <p:nvPr/>
        </p:nvSpPr>
        <p:spPr>
          <a:xfrm rot="1864706">
            <a:off x="3172023" y="2291403"/>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Arrow: Left 14">
            <a:extLst>
              <a:ext uri="{FF2B5EF4-FFF2-40B4-BE49-F238E27FC236}">
                <a16:creationId xmlns:a16="http://schemas.microsoft.com/office/drawing/2014/main" id="{5BD0B72E-0F7A-4947-AF57-B0CDEE93EF3C}"/>
              </a:ext>
            </a:extLst>
          </p:cNvPr>
          <p:cNvSpPr/>
          <p:nvPr/>
        </p:nvSpPr>
        <p:spPr>
          <a:xfrm rot="1864706">
            <a:off x="1505726" y="6254977"/>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Arrow: Left 16">
            <a:extLst>
              <a:ext uri="{FF2B5EF4-FFF2-40B4-BE49-F238E27FC236}">
                <a16:creationId xmlns:a16="http://schemas.microsoft.com/office/drawing/2014/main" id="{DC609D9A-B4B2-44EC-AFCC-F7B5E2315D93}"/>
              </a:ext>
            </a:extLst>
          </p:cNvPr>
          <p:cNvSpPr/>
          <p:nvPr/>
        </p:nvSpPr>
        <p:spPr>
          <a:xfrm rot="1864706">
            <a:off x="2767899" y="1075905"/>
            <a:ext cx="962506" cy="22962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 name="Group 7">
            <a:extLst>
              <a:ext uri="{FF2B5EF4-FFF2-40B4-BE49-F238E27FC236}">
                <a16:creationId xmlns:a16="http://schemas.microsoft.com/office/drawing/2014/main" id="{C97069AE-0CD7-4B4B-8FE9-DCACD067AD3A}"/>
              </a:ext>
            </a:extLst>
          </p:cNvPr>
          <p:cNvGrpSpPr/>
          <p:nvPr/>
        </p:nvGrpSpPr>
        <p:grpSpPr>
          <a:xfrm>
            <a:off x="3297508" y="205717"/>
            <a:ext cx="8836703" cy="2922878"/>
            <a:chOff x="3297508" y="205717"/>
            <a:chExt cx="8836703" cy="2922878"/>
          </a:xfrm>
        </p:grpSpPr>
        <p:sp>
          <p:nvSpPr>
            <p:cNvPr id="9" name="Oval 8">
              <a:extLst>
                <a:ext uri="{FF2B5EF4-FFF2-40B4-BE49-F238E27FC236}">
                  <a16:creationId xmlns:a16="http://schemas.microsoft.com/office/drawing/2014/main" id="{3314B605-14E7-4D73-BEFA-B42BE454079F}"/>
                </a:ext>
              </a:extLst>
            </p:cNvPr>
            <p:cNvSpPr/>
            <p:nvPr/>
          </p:nvSpPr>
          <p:spPr>
            <a:xfrm>
              <a:off x="3297508" y="505194"/>
              <a:ext cx="2027230" cy="45972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n>
                  <a:solidFill>
                    <a:schemeClr val="accent2"/>
                  </a:solidFill>
                </a:ln>
                <a:noFill/>
              </a:endParaRPr>
            </a:p>
          </p:txBody>
        </p:sp>
        <p:sp>
          <p:nvSpPr>
            <p:cNvPr id="12" name="Rectangle 11">
              <a:extLst>
                <a:ext uri="{FF2B5EF4-FFF2-40B4-BE49-F238E27FC236}">
                  <a16:creationId xmlns:a16="http://schemas.microsoft.com/office/drawing/2014/main" id="{7D7B2A2B-BC8E-411F-8C11-A56363AFFA24}"/>
                </a:ext>
              </a:extLst>
            </p:cNvPr>
            <p:cNvSpPr/>
            <p:nvPr/>
          </p:nvSpPr>
          <p:spPr>
            <a:xfrm>
              <a:off x="6104468" y="205717"/>
              <a:ext cx="6029743" cy="2922878"/>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Content Placeholder 7">
              <a:extLst>
                <a:ext uri="{FF2B5EF4-FFF2-40B4-BE49-F238E27FC236}">
                  <a16:creationId xmlns:a16="http://schemas.microsoft.com/office/drawing/2014/main" id="{EBAA333A-AE29-4B07-BFC7-393B5D118284}"/>
                </a:ext>
              </a:extLst>
            </p:cNvPr>
            <p:cNvPicPr>
              <a:picLocks noChangeAspect="1"/>
            </p:cNvPicPr>
            <p:nvPr/>
          </p:nvPicPr>
          <p:blipFill>
            <a:blip r:embed="rId4"/>
            <a:stretch>
              <a:fillRect/>
            </a:stretch>
          </p:blipFill>
          <p:spPr>
            <a:xfrm>
              <a:off x="6589980" y="780523"/>
              <a:ext cx="4925635" cy="2270683"/>
            </a:xfrm>
            <a:prstGeom prst="rect">
              <a:avLst/>
            </a:prstGeom>
          </p:spPr>
        </p:pic>
        <p:sp>
          <p:nvSpPr>
            <p:cNvPr id="3" name="TextBox 2">
              <a:extLst>
                <a:ext uri="{FF2B5EF4-FFF2-40B4-BE49-F238E27FC236}">
                  <a16:creationId xmlns:a16="http://schemas.microsoft.com/office/drawing/2014/main" id="{371A41A5-5A97-4FB2-82C4-AD19FF425A39}"/>
                </a:ext>
              </a:extLst>
            </p:cNvPr>
            <p:cNvSpPr txBox="1"/>
            <p:nvPr/>
          </p:nvSpPr>
          <p:spPr>
            <a:xfrm>
              <a:off x="7495057" y="293341"/>
              <a:ext cx="3597354" cy="369332"/>
            </a:xfrm>
            <a:prstGeom prst="rect">
              <a:avLst/>
            </a:prstGeom>
            <a:noFill/>
          </p:spPr>
          <p:txBody>
            <a:bodyPr wrap="square" rtlCol="0">
              <a:spAutoFit/>
            </a:bodyPr>
            <a:lstStyle/>
            <a:p>
              <a:r>
                <a:rPr lang="en-US" dirty="0">
                  <a:solidFill>
                    <a:schemeClr val="accent1">
                      <a:lumMod val="75000"/>
                    </a:schemeClr>
                  </a:solidFill>
                </a:rPr>
                <a:t>Highlighting the keywords </a:t>
              </a:r>
              <a:endParaRPr lang="en-NZ" dirty="0">
                <a:solidFill>
                  <a:schemeClr val="accent1">
                    <a:lumMod val="75000"/>
                  </a:schemeClr>
                </a:solidFill>
              </a:endParaRPr>
            </a:p>
          </p:txBody>
        </p:sp>
      </p:grpSp>
      <p:grpSp>
        <p:nvGrpSpPr>
          <p:cNvPr id="11" name="Group 10">
            <a:extLst>
              <a:ext uri="{FF2B5EF4-FFF2-40B4-BE49-F238E27FC236}">
                <a16:creationId xmlns:a16="http://schemas.microsoft.com/office/drawing/2014/main" id="{B2936A1F-CA1E-4BF4-8C20-DFF799000C44}"/>
              </a:ext>
            </a:extLst>
          </p:cNvPr>
          <p:cNvGrpSpPr/>
          <p:nvPr/>
        </p:nvGrpSpPr>
        <p:grpSpPr>
          <a:xfrm>
            <a:off x="6037925" y="3531858"/>
            <a:ext cx="6029743" cy="2922878"/>
            <a:chOff x="6037925" y="3531858"/>
            <a:chExt cx="6029743" cy="2922878"/>
          </a:xfrm>
        </p:grpSpPr>
        <p:sp>
          <p:nvSpPr>
            <p:cNvPr id="18" name="Rectangle 17">
              <a:extLst>
                <a:ext uri="{FF2B5EF4-FFF2-40B4-BE49-F238E27FC236}">
                  <a16:creationId xmlns:a16="http://schemas.microsoft.com/office/drawing/2014/main" id="{E0FBA0C9-8EEE-4388-8019-A85562B7F3DB}"/>
                </a:ext>
              </a:extLst>
            </p:cNvPr>
            <p:cNvSpPr/>
            <p:nvPr/>
          </p:nvSpPr>
          <p:spPr>
            <a:xfrm>
              <a:off x="6037925" y="3531858"/>
              <a:ext cx="6029743" cy="2922878"/>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0A3D69D9-DD8A-4ECE-A132-9589A6994776}"/>
                </a:ext>
              </a:extLst>
            </p:cNvPr>
            <p:cNvPicPr>
              <a:picLocks noChangeAspect="1"/>
            </p:cNvPicPr>
            <p:nvPr/>
          </p:nvPicPr>
          <p:blipFill>
            <a:blip r:embed="rId5"/>
            <a:stretch>
              <a:fillRect/>
            </a:stretch>
          </p:blipFill>
          <p:spPr>
            <a:xfrm>
              <a:off x="6721330" y="3703401"/>
              <a:ext cx="4847598" cy="2690751"/>
            </a:xfrm>
            <a:prstGeom prst="rect">
              <a:avLst/>
            </a:prstGeom>
          </p:spPr>
        </p:pic>
      </p:grpSp>
    </p:spTree>
    <p:extLst>
      <p:ext uri="{BB962C8B-B14F-4D97-AF65-F5344CB8AC3E}">
        <p14:creationId xmlns:p14="http://schemas.microsoft.com/office/powerpoint/2010/main" val="19407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8A39-181B-4DB1-8AD0-E08E2C4EFA38}"/>
              </a:ext>
            </a:extLst>
          </p:cNvPr>
          <p:cNvSpPr>
            <a:spLocks noGrp="1"/>
          </p:cNvSpPr>
          <p:nvPr>
            <p:ph type="ctrTitle"/>
          </p:nvPr>
        </p:nvSpPr>
        <p:spPr/>
        <p:txBody>
          <a:bodyPr/>
          <a:lstStyle/>
          <a:p>
            <a:endParaRPr lang="en-NZ"/>
          </a:p>
        </p:txBody>
      </p:sp>
      <p:sp>
        <p:nvSpPr>
          <p:cNvPr id="3" name="Subtitle 2">
            <a:extLst>
              <a:ext uri="{FF2B5EF4-FFF2-40B4-BE49-F238E27FC236}">
                <a16:creationId xmlns:a16="http://schemas.microsoft.com/office/drawing/2014/main" id="{3F635C96-DB3A-4C56-AD28-8F886B76D53F}"/>
              </a:ext>
            </a:extLst>
          </p:cNvPr>
          <p:cNvSpPr>
            <a:spLocks noGrp="1"/>
          </p:cNvSpPr>
          <p:nvPr>
            <p:ph type="subTitle" idx="1"/>
          </p:nvPr>
        </p:nvSpPr>
        <p:spPr/>
        <p:txBody>
          <a:bodyPr/>
          <a:lstStyle/>
          <a:p>
            <a:endParaRPr lang="en-NZ"/>
          </a:p>
        </p:txBody>
      </p:sp>
      <p:pic>
        <p:nvPicPr>
          <p:cNvPr id="4" name="Picture 3">
            <a:extLst>
              <a:ext uri="{FF2B5EF4-FFF2-40B4-BE49-F238E27FC236}">
                <a16:creationId xmlns:a16="http://schemas.microsoft.com/office/drawing/2014/main" id="{58D34BDC-6AB8-4A66-885C-F111D59727B1}"/>
              </a:ext>
            </a:extLst>
          </p:cNvPr>
          <p:cNvPicPr>
            <a:picLocks noChangeAspect="1"/>
          </p:cNvPicPr>
          <p:nvPr/>
        </p:nvPicPr>
        <p:blipFill>
          <a:blip r:embed="rId3"/>
          <a:stretch>
            <a:fillRect/>
          </a:stretch>
        </p:blipFill>
        <p:spPr>
          <a:xfrm>
            <a:off x="1524000" y="314325"/>
            <a:ext cx="9144000" cy="6229350"/>
          </a:xfrm>
          <a:prstGeom prst="rect">
            <a:avLst/>
          </a:prstGeom>
        </p:spPr>
      </p:pic>
      <p:pic>
        <p:nvPicPr>
          <p:cNvPr id="5" name="Picture 4">
            <a:extLst>
              <a:ext uri="{FF2B5EF4-FFF2-40B4-BE49-F238E27FC236}">
                <a16:creationId xmlns:a16="http://schemas.microsoft.com/office/drawing/2014/main" id="{AB38A9A4-862F-4E1F-AC0A-4C68D773AB1D}"/>
              </a:ext>
            </a:extLst>
          </p:cNvPr>
          <p:cNvPicPr>
            <a:picLocks noChangeAspect="1"/>
          </p:cNvPicPr>
          <p:nvPr/>
        </p:nvPicPr>
        <p:blipFill>
          <a:blip r:embed="rId4"/>
          <a:stretch>
            <a:fillRect/>
          </a:stretch>
        </p:blipFill>
        <p:spPr>
          <a:xfrm rot="19681315">
            <a:off x="9430797" y="3133319"/>
            <a:ext cx="859611" cy="591363"/>
          </a:xfrm>
          <a:prstGeom prst="rect">
            <a:avLst/>
          </a:prstGeom>
        </p:spPr>
      </p:pic>
    </p:spTree>
    <p:extLst>
      <p:ext uri="{BB962C8B-B14F-4D97-AF65-F5344CB8AC3E}">
        <p14:creationId xmlns:p14="http://schemas.microsoft.com/office/powerpoint/2010/main" val="377466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708A8-FB76-49D2-9686-DBF61DD1B97C}"/>
              </a:ext>
            </a:extLst>
          </p:cNvPr>
          <p:cNvPicPr>
            <a:picLocks noChangeAspect="1"/>
          </p:cNvPicPr>
          <p:nvPr/>
        </p:nvPicPr>
        <p:blipFill>
          <a:blip r:embed="rId3"/>
          <a:stretch>
            <a:fillRect/>
          </a:stretch>
        </p:blipFill>
        <p:spPr>
          <a:xfrm>
            <a:off x="1571625" y="109537"/>
            <a:ext cx="9048750" cy="6638925"/>
          </a:xfrm>
          <a:prstGeom prst="rect">
            <a:avLst/>
          </a:prstGeom>
        </p:spPr>
      </p:pic>
      <p:sp>
        <p:nvSpPr>
          <p:cNvPr id="3" name="Arrow: Left 2">
            <a:extLst>
              <a:ext uri="{FF2B5EF4-FFF2-40B4-BE49-F238E27FC236}">
                <a16:creationId xmlns:a16="http://schemas.microsoft.com/office/drawing/2014/main" id="{E3921D62-6ED9-4B25-A2AB-1B2503BE541A}"/>
              </a:ext>
            </a:extLst>
          </p:cNvPr>
          <p:cNvSpPr/>
          <p:nvPr/>
        </p:nvSpPr>
        <p:spPr>
          <a:xfrm rot="1864706">
            <a:off x="10591809" y="1604974"/>
            <a:ext cx="962506" cy="156963"/>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966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913</Words>
  <Application>Microsoft Office PowerPoint</Application>
  <PresentationFormat>Widescreen</PresentationFormat>
  <Paragraphs>111</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Content </vt:lpstr>
      <vt:lpstr>What is Covidence? </vt:lpstr>
      <vt:lpstr>Sign in with Cochrane </vt:lpstr>
      <vt:lpstr>PowerPoint Presentation</vt:lpstr>
      <vt:lpstr>Dashboard </vt:lpstr>
      <vt:lpstr>PowerPoint Presentation</vt:lpstr>
      <vt:lpstr>PowerPoint Presentation</vt:lpstr>
      <vt:lpstr>PowerPoint Presentation</vt:lpstr>
      <vt:lpstr>PowerPoint Presentation</vt:lpstr>
      <vt:lpstr>Screening Title and Abstract </vt:lpstr>
      <vt:lpstr>Screening Title and Abstract </vt:lpstr>
      <vt:lpstr>Full Text Screening </vt:lpstr>
      <vt:lpstr>PowerPoint Presentation</vt:lpstr>
      <vt:lpstr>Merging References of Same Trial </vt:lpstr>
      <vt:lpstr>Assessment on the Quality of Studies (RoB) </vt:lpstr>
      <vt:lpstr>PowerPoint Presentation</vt:lpstr>
      <vt:lpstr>Consensus</vt:lpstr>
      <vt:lpstr>Data Extraction </vt:lpstr>
      <vt:lpstr>Exporting </vt:lpstr>
      <vt:lpstr>PowerPoint Presentation</vt:lpstr>
      <vt:lpstr>PowerPoint Presentation</vt:lpstr>
      <vt:lpstr> </vt:lpstr>
      <vt:lpstr>Conclusions </vt:lpstr>
      <vt:lpstr>Support Tools &amp; How to Guides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 Showell</dc:creator>
  <cp:lastModifiedBy>Elena Kostova</cp:lastModifiedBy>
  <cp:revision>120</cp:revision>
  <dcterms:created xsi:type="dcterms:W3CDTF">2021-04-29T01:11:00Z</dcterms:created>
  <dcterms:modified xsi:type="dcterms:W3CDTF">2021-07-02T10:32:35Z</dcterms:modified>
</cp:coreProperties>
</file>