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300" r:id="rId2"/>
    <p:sldId id="304" r:id="rId3"/>
    <p:sldId id="322" r:id="rId4"/>
    <p:sldId id="328" r:id="rId5"/>
    <p:sldId id="306" r:id="rId6"/>
    <p:sldId id="341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2" r:id="rId20"/>
    <p:sldId id="343" r:id="rId21"/>
    <p:sldId id="344" r:id="rId22"/>
    <p:sldId id="345" r:id="rId23"/>
    <p:sldId id="346" r:id="rId24"/>
    <p:sldId id="353" r:id="rId25"/>
    <p:sldId id="347" r:id="rId26"/>
    <p:sldId id="348" r:id="rId27"/>
    <p:sldId id="354" r:id="rId28"/>
    <p:sldId id="349" r:id="rId29"/>
    <p:sldId id="350" r:id="rId30"/>
    <p:sldId id="355" r:id="rId31"/>
    <p:sldId id="357" r:id="rId32"/>
    <p:sldId id="351" r:id="rId33"/>
  </p:sldIdLst>
  <p:sldSz cx="9144000" cy="6858000" type="screen4x3"/>
  <p:notesSz cx="6797675" cy="992822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2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2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2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2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2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2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2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2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1A8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54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FD6407-B173-4A0D-AD8A-89555B60EAE5}" type="datetimeFigureOut">
              <a:rPr lang="en-GB" smtClean="0"/>
              <a:pPr/>
              <a:t>05/07/2013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6A92E-BA51-4E74-95EF-514E90FFFEF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fld id="{4EAB1BF9-3141-4464-B2D1-A3E1A7825083}" type="datetimeFigureOut">
              <a:rPr lang="en-GB"/>
              <a:pPr/>
              <a:t>05/07/2013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fld id="{F48F058F-BCFE-4007-99E3-1AF90BF96A7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D19B09-3343-433A-8819-9C4B77171DA7}" type="datetimeFigureOut">
              <a:rPr lang="en-US"/>
              <a:pPr/>
              <a:t>7/5/2013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08A8AD-3B9E-495A-A4E8-D42017703C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020065-5AD3-459C-8240-792B322919A1}" type="datetimeFigureOut">
              <a:rPr lang="en-US"/>
              <a:pPr/>
              <a:t>7/5/2013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43B1F-9947-4947-A610-F7C4F05D75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B3E52C-11A2-4590-9738-752DEB46097C}" type="datetimeFigureOut">
              <a:rPr lang="en-US"/>
              <a:pPr/>
              <a:t>7/5/2013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9CF6F7-14E9-41D7-9271-AE918AAAF3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DF24C7-B683-4684-AE62-4D0103DE75B9}" type="datetimeFigureOut">
              <a:rPr lang="en-US"/>
              <a:pPr/>
              <a:t>7/5/2013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F374E2-8672-4FAE-94CA-23E721AC2C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2A4BA4-51C9-4A5C-BFD0-30E2EC8E1A26}" type="datetimeFigureOut">
              <a:rPr lang="en-US"/>
              <a:pPr/>
              <a:t>7/5/2013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F6759-C340-4C6E-B082-E9921565E5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8E3460-7C73-41B1-BA2B-8AC6F588E744}" type="datetimeFigureOut">
              <a:rPr lang="en-US"/>
              <a:pPr/>
              <a:t>7/5/2013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C3175D-09EF-4471-A12E-B62CEABF55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0E7461-4520-4411-A724-D7F247C63D5B}" type="datetimeFigureOut">
              <a:rPr lang="en-US"/>
              <a:pPr/>
              <a:t>7/5/2013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C8B1AC-8F31-49A4-BC94-0221BC6151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04D0C8-5016-4A2C-A6C1-395A3DE7902E}" type="datetimeFigureOut">
              <a:rPr lang="en-US"/>
              <a:pPr/>
              <a:t>7/5/2013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5D8FD2-CEB8-46CA-B73E-7CD286A708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92056E-EFED-4BDC-BDDF-C35227A2CCC9}" type="datetimeFigureOut">
              <a:rPr lang="en-US"/>
              <a:pPr/>
              <a:t>7/5/2013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293710-6016-4F79-A94B-C33325A464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FECFD0-058D-4E80-87B5-B12E44F239B1}" type="datetimeFigureOut">
              <a:rPr lang="en-US"/>
              <a:pPr/>
              <a:t>7/5/2013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E189AC-C10B-4197-BD86-29B763B3CD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E0DC54-9832-431B-BC45-24F11679726A}" type="datetimeFigureOut">
              <a:rPr lang="en-US"/>
              <a:pPr/>
              <a:t>7/5/2013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68EC53-89EF-4938-975D-D57DB1912C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fld id="{988995D8-735D-4CAB-8787-952A8008EAC6}" type="datetimeFigureOut">
              <a:rPr lang="en-US"/>
              <a:pPr/>
              <a:t>7/5/2013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fld id="{77846250-0E68-472F-9F6C-39CE40A9FE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Geneva" charset="0"/>
          <a:cs typeface="Geneva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  <a:cs typeface="Geneva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  <a:cs typeface="Geneva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  <a:cs typeface="Geneva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  <a:cs typeface="Geneva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Geneva" charset="0"/>
          <a:cs typeface="Geneva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eijnen%202006" TargetMode="External"/><Relationship Id="rId2" Type="http://schemas.openxmlformats.org/officeDocument/2006/relationships/hyperlink" Target="Komori%202004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GB" sz="3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Geneva" charset="0"/>
                <a:cs typeface="Arial"/>
              </a:rPr>
              <a:t>Common Statistical Issues</a:t>
            </a:r>
            <a:endParaRPr lang="en-US" sz="3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Geneva" charset="0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295775"/>
            <a:ext cx="6821488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GB" sz="2400" dirty="0" smtClean="0">
                <a:solidFill>
                  <a:srgbClr val="595959"/>
                </a:solidFill>
                <a:cs typeface="Arial" pitchFamily="34" charset="0"/>
              </a:rPr>
              <a:t>Andy Vail, MDSG meeting, 8</a:t>
            </a:r>
            <a:r>
              <a:rPr lang="en-GB" sz="2400" baseline="30000" dirty="0" smtClean="0">
                <a:solidFill>
                  <a:srgbClr val="595959"/>
                </a:solidFill>
                <a:cs typeface="Arial" pitchFamily="34" charset="0"/>
              </a:rPr>
              <a:t>th</a:t>
            </a:r>
            <a:r>
              <a:rPr lang="en-GB" sz="2400" dirty="0" smtClean="0">
                <a:solidFill>
                  <a:srgbClr val="595959"/>
                </a:solidFill>
                <a:cs typeface="Arial" pitchFamily="34" charset="0"/>
              </a:rPr>
              <a:t> July 2013</a:t>
            </a:r>
            <a:endParaRPr lang="en-GB" sz="2400" dirty="0">
              <a:solidFill>
                <a:srgbClr val="595959"/>
              </a:solidFill>
              <a:cs typeface="Arial" pitchFamily="34" charset="0"/>
            </a:endParaRP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519113" y="2809875"/>
            <a:ext cx="7013575" cy="0"/>
          </a:xfrm>
          <a:prstGeom prst="line">
            <a:avLst/>
          </a:prstGeom>
          <a:noFill/>
          <a:ln w="25400">
            <a:solidFill>
              <a:srgbClr val="660066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Explicit outcome definition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2456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Pregnancy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Biochemical, sac, heartbeat,...?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Miscarriage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Of a clinical pregnancy?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How to count partial miscarriage?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Per woman or per qualifying pregnancy?</a:t>
            </a: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Does blinding matter?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2899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Subjective &amp; process outcomes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Not much dispute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Objective outcomes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Enthusiasm for follow-up? (clinician or participant)</a:t>
            </a:r>
          </a:p>
          <a:p>
            <a:pPr marL="285750" indent="-285750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What if not possible?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Not judgement of author or research ‘quality’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Risk of bias unaffected by ability to avoid</a:t>
            </a: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Other risks?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252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Within-study concerns (mainly)</a:t>
            </a:r>
            <a:endParaRPr lang="en-GB" sz="2000" dirty="0" smtClean="0">
              <a:solidFill>
                <a:srgbClr val="595959"/>
              </a:solidFill>
              <a:latin typeface="Arial"/>
              <a:ea typeface="Geneva" charset="0"/>
              <a:cs typeface="Arial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Not ‘quality’ or ‘trustworthiness’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Funding source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Baseline imbalance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Prospective power calculation</a:t>
            </a:r>
          </a:p>
          <a:p>
            <a:pPr marL="285750" indent="-285750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More from Vivienne to follow</a:t>
            </a: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Heterogeneity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164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Interpretation categories for I-squared</a:t>
            </a:r>
            <a:endParaRPr lang="en-GB" sz="2000" dirty="0" smtClean="0">
              <a:solidFill>
                <a:srgbClr val="595959"/>
              </a:solidFill>
              <a:latin typeface="Arial"/>
              <a:ea typeface="Geneva" charset="0"/>
              <a:cs typeface="Arial"/>
            </a:endParaRP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Deliberately overlapping to prevent blind copying!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Not really sensible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Size &amp; direction matter</a:t>
            </a: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Subgroup or Sensitivity analysis?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319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Sensitivity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Is </a:t>
            </a:r>
            <a:r>
              <a:rPr lang="en-GB" sz="2000" i="1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conclusion</a:t>
            </a: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 affected by arbitrary choices made?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Analysis method</a:t>
            </a:r>
          </a:p>
          <a:p>
            <a:pPr marL="1200150" lvl="2" indent="-285750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Fixed effect, OR, imputation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Eligibility criteria</a:t>
            </a:r>
          </a:p>
          <a:p>
            <a:pPr marL="1200150" lvl="2" indent="-285750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Risk of bias, clinical criteria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Subgroup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Is effect evident in subgroup of studies?</a:t>
            </a: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Subgroup or Sensitivity analysis?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1717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Sensitivity can be by subgroup analysis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Motive rather than method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Subgroup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Is effect evident in subgroup of studies?</a:t>
            </a: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Bad subgroup analysis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3342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By patient characteristics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Participant age (or average age)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Diagnostic category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Studies likely to include mix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By post-randomisation characteristics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‘Improper’ subgroups</a:t>
            </a:r>
          </a:p>
          <a:p>
            <a:pPr marL="285750" indent="-285750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Subgroup </a:t>
            </a:r>
            <a:r>
              <a:rPr lang="en-GB" sz="2400" i="1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versus</a:t>
            </a: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 subgroup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Not question for trial, use stratification</a:t>
            </a: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Bad sensitivity analysis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164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Under-defined subgroups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Outlying results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Dominant studies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High risk of bias</a:t>
            </a: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REVIEW (&amp; UPDATE!) STAGE</a:t>
            </a:r>
            <a:endParaRPr lang="en-US" sz="2800" dirty="0">
              <a:solidFill>
                <a:srgbClr val="595959"/>
              </a:solidFill>
            </a:endParaRP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Justifying exclusion of studies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208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By eligibility criteria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Not by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Study quality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Reporting quality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Available outcomes</a:t>
            </a: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Outline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5"/>
            <a:ext cx="6821488" cy="3896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MDSG templates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Protocol stage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Literature review, Structure of comparisons, Outcomes, Risk of Bias, Heterogeneity, Subgroup &amp; Sensitivity analyses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Review/Update stage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Exclusions, Description, Unit of Analysis, Risk of Bias justification, Departures from protocol, When to pool, Interpretation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endParaRPr lang="en-GB" sz="1400" dirty="0" smtClean="0">
              <a:solidFill>
                <a:srgbClr val="595959"/>
              </a:solidFill>
              <a:latin typeface="Arial"/>
              <a:ea typeface="Geneva" charset="0"/>
              <a:cs typeface="Arial"/>
            </a:endParaRP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Description of included studies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3607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Please check consistency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If giving specific numbers, should sum to total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Distinguish ‘trials’ from ‘reports’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Ensure patients contribute once </a:t>
            </a: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only</a:t>
            </a:r>
          </a:p>
          <a:p>
            <a:pPr lvl="1"/>
            <a:r>
              <a:rPr lang="en-GB" sz="1400" dirty="0" smtClean="0"/>
              <a:t>“One </a:t>
            </a:r>
            <a:r>
              <a:rPr lang="en-GB" sz="1400" dirty="0" smtClean="0"/>
              <a:t>fresh cycle of DET compared with one fresh cycle of triple embryo transfer (TET) (</a:t>
            </a:r>
            <a:r>
              <a:rPr lang="en-GB" sz="1400" dirty="0" smtClean="0">
                <a:hlinkClick r:id="rId2" action="ppaction://hlinkfile"/>
              </a:rPr>
              <a:t>Komori 2004</a:t>
            </a:r>
            <a:r>
              <a:rPr lang="en-GB" sz="1400" dirty="0" smtClean="0"/>
              <a:t>; </a:t>
            </a:r>
            <a:r>
              <a:rPr lang="en-GB" sz="1400" dirty="0" err="1" smtClean="0">
                <a:hlinkClick r:id="rId3" action="ppaction://hlinkfile"/>
              </a:rPr>
              <a:t>Heijnen</a:t>
            </a:r>
            <a:r>
              <a:rPr lang="en-GB" sz="1400" dirty="0" smtClean="0">
                <a:hlinkClick r:id="rId3" action="ppaction://hlinkfile"/>
              </a:rPr>
              <a:t> 2006</a:t>
            </a:r>
            <a:r>
              <a:rPr lang="en-GB" sz="1400" dirty="0" smtClean="0"/>
              <a:t>)</a:t>
            </a:r>
          </a:p>
          <a:p>
            <a:pPr lvl="1"/>
            <a:r>
              <a:rPr lang="en-GB" sz="1400" dirty="0" smtClean="0"/>
              <a:t>“Two </a:t>
            </a:r>
            <a:r>
              <a:rPr lang="en-GB" sz="1400" dirty="0" smtClean="0"/>
              <a:t>fresh cycles of DET compared to two fresh cycles of TET (</a:t>
            </a:r>
            <a:r>
              <a:rPr lang="en-GB" sz="1400" dirty="0" err="1" smtClean="0">
                <a:hlinkClick r:id="rId3" action="ppaction://hlinkfile"/>
              </a:rPr>
              <a:t>Heijnen</a:t>
            </a:r>
            <a:r>
              <a:rPr lang="en-GB" sz="1400" dirty="0" smtClean="0">
                <a:hlinkClick r:id="rId3" action="ppaction://hlinkfile"/>
              </a:rPr>
              <a:t> 2006</a:t>
            </a:r>
            <a:r>
              <a:rPr lang="en-GB" sz="1400" dirty="0" smtClean="0"/>
              <a:t>)</a:t>
            </a:r>
          </a:p>
          <a:p>
            <a:pPr lvl="1"/>
            <a:r>
              <a:rPr lang="en-GB" sz="1400" dirty="0" smtClean="0"/>
              <a:t>“Three </a:t>
            </a:r>
            <a:r>
              <a:rPr lang="en-GB" sz="1400" dirty="0" smtClean="0"/>
              <a:t>fresh cycles of DET compared to three fresh cycles of TET (</a:t>
            </a:r>
            <a:r>
              <a:rPr lang="en-GB" sz="1400" dirty="0" err="1" smtClean="0">
                <a:hlinkClick r:id="rId3" action="ppaction://hlinkfile"/>
              </a:rPr>
              <a:t>Heijnen</a:t>
            </a:r>
            <a:r>
              <a:rPr lang="en-GB" sz="1400" dirty="0" smtClean="0">
                <a:hlinkClick r:id="rId3" action="ppaction://hlinkfile"/>
              </a:rPr>
              <a:t> 2006</a:t>
            </a:r>
            <a:r>
              <a:rPr lang="en-GB" sz="1400" dirty="0" smtClean="0"/>
              <a:t>)”</a:t>
            </a:r>
            <a:endParaRPr lang="en-GB" sz="2000" dirty="0" smtClean="0">
              <a:solidFill>
                <a:srgbClr val="595959"/>
              </a:solidFill>
              <a:latin typeface="Arial"/>
              <a:ea typeface="Geneva" charset="0"/>
              <a:cs typeface="Arial"/>
            </a:endParaRPr>
          </a:p>
          <a:p>
            <a:pPr marL="285750" indent="-285750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Helpful if in order described under method</a:t>
            </a:r>
          </a:p>
          <a:p>
            <a:pPr marL="285750" indent="-285750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Consider structuring by comparison</a:t>
            </a: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Unit of analysis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3342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Repetition of participant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Cross-over trials, multiple cycles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Dependence between participants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Cluster trials, surgical/therapy &amp; group interventions</a:t>
            </a:r>
          </a:p>
          <a:p>
            <a:pPr marL="285750" indent="-285750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Repetition within participant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Bilateral condition, fertilisation ‘rate’</a:t>
            </a:r>
          </a:p>
          <a:p>
            <a:pPr marL="285750" indent="-285750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Post-randomisation exclusion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Mean oocyte retrieval excluding zeros</a:t>
            </a: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Risk of Bias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326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Justify all decisions explicitly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“Sealed opaque envelopes” not enough for ‘low’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Other domains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Internal validity only</a:t>
            </a:r>
          </a:p>
          <a:p>
            <a:pPr marL="1200150" lvl="2" indent="-285750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e.g. unadjusted interim analyses</a:t>
            </a:r>
          </a:p>
          <a:p>
            <a:pPr marL="285750" indent="-285750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Report efforts to obtain information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Email to arrange a phone call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Use a methodologist</a:t>
            </a: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Describing results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208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Avoid ambiguity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“no cases were reported”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Beware whacky SD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Check relative weight in line with relative size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Trial authors or journal </a:t>
            </a:r>
            <a:r>
              <a:rPr lang="en-GB" sz="2000" dirty="0" err="1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mis</a:t>
            </a: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-labelled </a:t>
            </a: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SE?</a:t>
            </a:r>
            <a:endParaRPr lang="en-GB" sz="2000" dirty="0" smtClean="0">
              <a:solidFill>
                <a:srgbClr val="595959"/>
              </a:solidFill>
              <a:latin typeface="Arial"/>
              <a:ea typeface="Geneva" charset="0"/>
              <a:cs typeface="Arial"/>
            </a:endParaRP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7804" y="1600200"/>
            <a:ext cx="712839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reeform 4"/>
          <p:cNvSpPr/>
          <p:nvPr/>
        </p:nvSpPr>
        <p:spPr>
          <a:xfrm>
            <a:off x="2122072" y="2219417"/>
            <a:ext cx="2886414" cy="328474"/>
          </a:xfrm>
          <a:custGeom>
            <a:avLst/>
            <a:gdLst>
              <a:gd name="connsiteX0" fmla="*/ 2725136 w 2886414"/>
              <a:gd name="connsiteY0" fmla="*/ 26633 h 328474"/>
              <a:gd name="connsiteX1" fmla="*/ 1766347 w 2886414"/>
              <a:gd name="connsiteY1" fmla="*/ 17756 h 328474"/>
              <a:gd name="connsiteX2" fmla="*/ 1615427 w 2886414"/>
              <a:gd name="connsiteY2" fmla="*/ 8878 h 328474"/>
              <a:gd name="connsiteX3" fmla="*/ 1313586 w 2886414"/>
              <a:gd name="connsiteY3" fmla="*/ 0 h 328474"/>
              <a:gd name="connsiteX4" fmla="*/ 79590 w 2886414"/>
              <a:gd name="connsiteY4" fmla="*/ 8878 h 328474"/>
              <a:gd name="connsiteX5" fmla="*/ 26324 w 2886414"/>
              <a:gd name="connsiteY5" fmla="*/ 44389 h 328474"/>
              <a:gd name="connsiteX6" fmla="*/ 17446 w 2886414"/>
              <a:gd name="connsiteY6" fmla="*/ 221942 h 328474"/>
              <a:gd name="connsiteX7" fmla="*/ 35202 w 2886414"/>
              <a:gd name="connsiteY7" fmla="*/ 275208 h 328474"/>
              <a:gd name="connsiteX8" fmla="*/ 44079 w 2886414"/>
              <a:gd name="connsiteY8" fmla="*/ 310719 h 328474"/>
              <a:gd name="connsiteX9" fmla="*/ 97345 w 2886414"/>
              <a:gd name="connsiteY9" fmla="*/ 328474 h 328474"/>
              <a:gd name="connsiteX10" fmla="*/ 2698503 w 2886414"/>
              <a:gd name="connsiteY10" fmla="*/ 319597 h 328474"/>
              <a:gd name="connsiteX11" fmla="*/ 2716258 w 2886414"/>
              <a:gd name="connsiteY11" fmla="*/ 301841 h 328474"/>
              <a:gd name="connsiteX12" fmla="*/ 2734013 w 2886414"/>
              <a:gd name="connsiteY12" fmla="*/ 248575 h 328474"/>
              <a:gd name="connsiteX13" fmla="*/ 2734013 w 2886414"/>
              <a:gd name="connsiteY13" fmla="*/ 53266 h 328474"/>
              <a:gd name="connsiteX14" fmla="*/ 2725136 w 2886414"/>
              <a:gd name="connsiteY14" fmla="*/ 26633 h 328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886414" h="328474">
                <a:moveTo>
                  <a:pt x="2725136" y="26633"/>
                </a:moveTo>
                <a:cubicBezTo>
                  <a:pt x="2563858" y="20715"/>
                  <a:pt x="2085916" y="22869"/>
                  <a:pt x="1766347" y="17756"/>
                </a:cubicBezTo>
                <a:cubicBezTo>
                  <a:pt x="1715960" y="16950"/>
                  <a:pt x="1665782" y="10853"/>
                  <a:pt x="1615427" y="8878"/>
                </a:cubicBezTo>
                <a:lnTo>
                  <a:pt x="1313586" y="0"/>
                </a:lnTo>
                <a:lnTo>
                  <a:pt x="79590" y="8878"/>
                </a:lnTo>
                <a:cubicBezTo>
                  <a:pt x="53528" y="9245"/>
                  <a:pt x="42829" y="27884"/>
                  <a:pt x="26324" y="44389"/>
                </a:cubicBezTo>
                <a:cubicBezTo>
                  <a:pt x="4407" y="132057"/>
                  <a:pt x="0" y="117264"/>
                  <a:pt x="17446" y="221942"/>
                </a:cubicBezTo>
                <a:cubicBezTo>
                  <a:pt x="20523" y="240403"/>
                  <a:pt x="30663" y="257051"/>
                  <a:pt x="35202" y="275208"/>
                </a:cubicBezTo>
                <a:cubicBezTo>
                  <a:pt x="38161" y="287045"/>
                  <a:pt x="34815" y="302778"/>
                  <a:pt x="44079" y="310719"/>
                </a:cubicBezTo>
                <a:cubicBezTo>
                  <a:pt x="58289" y="322899"/>
                  <a:pt x="97345" y="328474"/>
                  <a:pt x="97345" y="328474"/>
                </a:cubicBezTo>
                <a:lnTo>
                  <a:pt x="2698503" y="319597"/>
                </a:lnTo>
                <a:cubicBezTo>
                  <a:pt x="2706873" y="319512"/>
                  <a:pt x="2712515" y="309327"/>
                  <a:pt x="2716258" y="301841"/>
                </a:cubicBezTo>
                <a:cubicBezTo>
                  <a:pt x="2724628" y="285101"/>
                  <a:pt x="2734013" y="248575"/>
                  <a:pt x="2734013" y="248575"/>
                </a:cubicBezTo>
                <a:cubicBezTo>
                  <a:pt x="2743280" y="155907"/>
                  <a:pt x="2749143" y="151614"/>
                  <a:pt x="2734013" y="53266"/>
                </a:cubicBezTo>
                <a:cubicBezTo>
                  <a:pt x="2733377" y="49130"/>
                  <a:pt x="2886414" y="32551"/>
                  <a:pt x="2725136" y="26633"/>
                </a:cubicBezTo>
                <a:close/>
              </a:path>
            </a:pathLst>
          </a:cu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3959698" y="3541708"/>
            <a:ext cx="923176" cy="372885"/>
          </a:xfrm>
          <a:custGeom>
            <a:avLst/>
            <a:gdLst>
              <a:gd name="connsiteX0" fmla="*/ 914143 w 923176"/>
              <a:gd name="connsiteY0" fmla="*/ 133647 h 372885"/>
              <a:gd name="connsiteX1" fmla="*/ 905265 w 923176"/>
              <a:gd name="connsiteY1" fmla="*/ 89259 h 372885"/>
              <a:gd name="connsiteX2" fmla="*/ 851999 w 923176"/>
              <a:gd name="connsiteY2" fmla="*/ 27115 h 372885"/>
              <a:gd name="connsiteX3" fmla="*/ 816488 w 923176"/>
              <a:gd name="connsiteY3" fmla="*/ 18238 h 372885"/>
              <a:gd name="connsiteX4" fmla="*/ 789855 w 923176"/>
              <a:gd name="connsiteY4" fmla="*/ 9360 h 372885"/>
              <a:gd name="connsiteX5" fmla="*/ 496892 w 923176"/>
              <a:gd name="connsiteY5" fmla="*/ 482 h 372885"/>
              <a:gd name="connsiteX6" fmla="*/ 159541 w 923176"/>
              <a:gd name="connsiteY6" fmla="*/ 18238 h 372885"/>
              <a:gd name="connsiteX7" fmla="*/ 124030 w 923176"/>
              <a:gd name="connsiteY7" fmla="*/ 27115 h 372885"/>
              <a:gd name="connsiteX8" fmla="*/ 88519 w 923176"/>
              <a:gd name="connsiteY8" fmla="*/ 62626 h 372885"/>
              <a:gd name="connsiteX9" fmla="*/ 97397 w 923176"/>
              <a:gd name="connsiteY9" fmla="*/ 275690 h 372885"/>
              <a:gd name="connsiteX10" fmla="*/ 124030 w 923176"/>
              <a:gd name="connsiteY10" fmla="*/ 284568 h 372885"/>
              <a:gd name="connsiteX11" fmla="*/ 150663 w 923176"/>
              <a:gd name="connsiteY11" fmla="*/ 302323 h 372885"/>
              <a:gd name="connsiteX12" fmla="*/ 390360 w 923176"/>
              <a:gd name="connsiteY12" fmla="*/ 328956 h 372885"/>
              <a:gd name="connsiteX13" fmla="*/ 692201 w 923176"/>
              <a:gd name="connsiteY13" fmla="*/ 337834 h 372885"/>
              <a:gd name="connsiteX14" fmla="*/ 905265 w 923176"/>
              <a:gd name="connsiteY14" fmla="*/ 337834 h 372885"/>
              <a:gd name="connsiteX15" fmla="*/ 914143 w 923176"/>
              <a:gd name="connsiteY15" fmla="*/ 311201 h 372885"/>
              <a:gd name="connsiteX16" fmla="*/ 914143 w 923176"/>
              <a:gd name="connsiteY16" fmla="*/ 133647 h 372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23176" h="372885">
                <a:moveTo>
                  <a:pt x="914143" y="133647"/>
                </a:moveTo>
                <a:cubicBezTo>
                  <a:pt x="912663" y="96657"/>
                  <a:pt x="910563" y="103387"/>
                  <a:pt x="905265" y="89259"/>
                </a:cubicBezTo>
                <a:cubicBezTo>
                  <a:pt x="899795" y="74672"/>
                  <a:pt x="861212" y="29418"/>
                  <a:pt x="851999" y="27115"/>
                </a:cubicBezTo>
                <a:cubicBezTo>
                  <a:pt x="840162" y="24156"/>
                  <a:pt x="828220" y="21590"/>
                  <a:pt x="816488" y="18238"/>
                </a:cubicBezTo>
                <a:cubicBezTo>
                  <a:pt x="807490" y="15667"/>
                  <a:pt x="799199" y="9879"/>
                  <a:pt x="789855" y="9360"/>
                </a:cubicBezTo>
                <a:cubicBezTo>
                  <a:pt x="692306" y="3940"/>
                  <a:pt x="594546" y="3441"/>
                  <a:pt x="496892" y="482"/>
                </a:cubicBezTo>
                <a:cubicBezTo>
                  <a:pt x="391866" y="3983"/>
                  <a:pt x="268973" y="0"/>
                  <a:pt x="159541" y="18238"/>
                </a:cubicBezTo>
                <a:cubicBezTo>
                  <a:pt x="147506" y="20244"/>
                  <a:pt x="135867" y="24156"/>
                  <a:pt x="124030" y="27115"/>
                </a:cubicBezTo>
                <a:cubicBezTo>
                  <a:pt x="112193" y="38952"/>
                  <a:pt x="87822" y="45900"/>
                  <a:pt x="88519" y="62626"/>
                </a:cubicBezTo>
                <a:cubicBezTo>
                  <a:pt x="91478" y="133647"/>
                  <a:pt x="86166" y="205500"/>
                  <a:pt x="97397" y="275690"/>
                </a:cubicBezTo>
                <a:cubicBezTo>
                  <a:pt x="98875" y="284930"/>
                  <a:pt x="115660" y="280383"/>
                  <a:pt x="124030" y="284568"/>
                </a:cubicBezTo>
                <a:cubicBezTo>
                  <a:pt x="133573" y="289340"/>
                  <a:pt x="142331" y="295658"/>
                  <a:pt x="150663" y="302323"/>
                </a:cubicBezTo>
                <a:cubicBezTo>
                  <a:pt x="238868" y="372885"/>
                  <a:pt x="0" y="315723"/>
                  <a:pt x="390360" y="328956"/>
                </a:cubicBezTo>
                <a:lnTo>
                  <a:pt x="692201" y="337834"/>
                </a:lnTo>
                <a:cubicBezTo>
                  <a:pt x="772741" y="357967"/>
                  <a:pt x="776041" y="362448"/>
                  <a:pt x="905265" y="337834"/>
                </a:cubicBezTo>
                <a:cubicBezTo>
                  <a:pt x="914458" y="336083"/>
                  <a:pt x="911184" y="320079"/>
                  <a:pt x="914143" y="311201"/>
                </a:cubicBezTo>
                <a:cubicBezTo>
                  <a:pt x="923176" y="139570"/>
                  <a:pt x="915623" y="170637"/>
                  <a:pt x="914143" y="133647"/>
                </a:cubicBezTo>
                <a:close/>
              </a:path>
            </a:pathLst>
          </a:cu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Choosing not to pool data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3564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Aim to be systematic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Sometimes turns out to be silly!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“We should be prepared more often to assemble trials but not perform a formal meta-analysis”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“We should acknowledge the difficulties and not pretend that a systematic review is simpler or more objective than it </a:t>
            </a: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is”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Doug </a:t>
            </a: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Altman, </a:t>
            </a: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2004</a:t>
            </a:r>
            <a:endParaRPr lang="en-GB" sz="2000" dirty="0" smtClean="0">
              <a:solidFill>
                <a:srgbClr val="595959"/>
              </a:solidFill>
              <a:latin typeface="Arial"/>
              <a:ea typeface="Geneva" charset="0"/>
              <a:cs typeface="Arial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Justify any departure from protocol explicitly</a:t>
            </a: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Reporting analyses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2456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Please be systematic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Order of outcomes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Same terminology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Be repetitive!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Reporting scale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Translate analysis statistic for typical controls</a:t>
            </a: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Translation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3120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“</a:t>
            </a: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</a:t>
            </a: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studies do not indicate that there is statistically significant </a:t>
            </a: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difference... </a:t>
            </a: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(OR 0.97, 95% CI 0.74 to 1.27</a:t>
            </a: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)”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endParaRPr lang="en-GB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lnSpc>
                <a:spcPct val="120000"/>
              </a:lnSpc>
              <a:defRPr/>
            </a:pP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Prefer to see:</a:t>
            </a:r>
            <a:endParaRPr lang="en-GB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“</a:t>
            </a: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This means that for women with a 25% chance of </a:t>
            </a: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[outcome] using [control intervention] </a:t>
            </a: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corresponding chance using </a:t>
            </a: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[experimental] </a:t>
            </a: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would be between 16% and 30%”.</a:t>
            </a:r>
            <a:endParaRPr lang="en-GB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Geneva" charset="0"/>
              <a:cs typeface="Arial"/>
            </a:endParaRP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Inference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2899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Fixation with significance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Please interpret via the confidence interval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‘Significant’ does not mean ‘important’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Logic of subgroup comparison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Need stratified analysis to explore differences</a:t>
            </a:r>
          </a:p>
          <a:p>
            <a:pPr marL="285750" indent="-285750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Absence of evidence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“We found no effect of...” always unhelpful</a:t>
            </a: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Interpreting partial results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164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Beware outcome reporting bias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Do subset reporting live birth have typical pregnancy data</a:t>
            </a: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?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Do those reporting both have similar OR for each?</a:t>
            </a:r>
            <a:endParaRPr lang="en-GB" sz="2000" dirty="0" smtClean="0">
              <a:solidFill>
                <a:srgbClr val="595959"/>
              </a:solidFill>
              <a:latin typeface="Arial"/>
              <a:ea typeface="Geneva" charset="0"/>
              <a:cs typeface="Arial"/>
            </a:endParaRP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Good News!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5"/>
            <a:ext cx="6821488" cy="2825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Structure and recognition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Primary outcomes, Adverse events, RCT designs, Randomisation &amp; Risk of Bias, Summary statistics &amp; Analysis, Confidence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MDSG templates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Methods &amp; Results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Much improved standard and standardisation</a:t>
            </a: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fig21.bmp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1047565"/>
            <a:ext cx="8229600" cy="1821819"/>
          </a:xfrm>
        </p:spPr>
      </p:pic>
      <p:pic>
        <p:nvPicPr>
          <p:cNvPr id="13" name="Content Placeholder 12" descr="fig28.bmp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57200" y="3602022"/>
            <a:ext cx="8229600" cy="2543206"/>
          </a:xfrm>
        </p:spPr>
      </p:pic>
      <p:sp>
        <p:nvSpPr>
          <p:cNvPr id="20" name="Freeform 19"/>
          <p:cNvSpPr/>
          <p:nvPr/>
        </p:nvSpPr>
        <p:spPr>
          <a:xfrm>
            <a:off x="7137647" y="5344357"/>
            <a:ext cx="574139" cy="164396"/>
          </a:xfrm>
          <a:custGeom>
            <a:avLst/>
            <a:gdLst>
              <a:gd name="connsiteX0" fmla="*/ 230819 w 574139"/>
              <a:gd name="connsiteY0" fmla="*/ 79899 h 164396"/>
              <a:gd name="connsiteX1" fmla="*/ 559293 w 574139"/>
              <a:gd name="connsiteY1" fmla="*/ 79899 h 164396"/>
              <a:gd name="connsiteX2" fmla="*/ 550415 w 574139"/>
              <a:gd name="connsiteY2" fmla="*/ 35511 h 164396"/>
              <a:gd name="connsiteX3" fmla="*/ 523782 w 574139"/>
              <a:gd name="connsiteY3" fmla="*/ 17756 h 164396"/>
              <a:gd name="connsiteX4" fmla="*/ 470516 w 574139"/>
              <a:gd name="connsiteY4" fmla="*/ 0 h 164396"/>
              <a:gd name="connsiteX5" fmla="*/ 26633 w 574139"/>
              <a:gd name="connsiteY5" fmla="*/ 8878 h 164396"/>
              <a:gd name="connsiteX6" fmla="*/ 8877 w 574139"/>
              <a:gd name="connsiteY6" fmla="*/ 26633 h 164396"/>
              <a:gd name="connsiteX7" fmla="*/ 0 w 574139"/>
              <a:gd name="connsiteY7" fmla="*/ 53266 h 164396"/>
              <a:gd name="connsiteX8" fmla="*/ 230819 w 574139"/>
              <a:gd name="connsiteY8" fmla="*/ 79899 h 164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4139" h="164396">
                <a:moveTo>
                  <a:pt x="230819" y="79899"/>
                </a:moveTo>
                <a:cubicBezTo>
                  <a:pt x="324034" y="84338"/>
                  <a:pt x="340162" y="119741"/>
                  <a:pt x="559293" y="79899"/>
                </a:cubicBezTo>
                <a:cubicBezTo>
                  <a:pt x="574139" y="77200"/>
                  <a:pt x="557901" y="48612"/>
                  <a:pt x="550415" y="35511"/>
                </a:cubicBezTo>
                <a:cubicBezTo>
                  <a:pt x="545121" y="26247"/>
                  <a:pt x="533532" y="22089"/>
                  <a:pt x="523782" y="17756"/>
                </a:cubicBezTo>
                <a:cubicBezTo>
                  <a:pt x="506679" y="10155"/>
                  <a:pt x="470516" y="0"/>
                  <a:pt x="470516" y="0"/>
                </a:cubicBezTo>
                <a:cubicBezTo>
                  <a:pt x="322555" y="2959"/>
                  <a:pt x="174378" y="354"/>
                  <a:pt x="26633" y="8878"/>
                </a:cubicBezTo>
                <a:cubicBezTo>
                  <a:pt x="18277" y="9360"/>
                  <a:pt x="13183" y="19456"/>
                  <a:pt x="8877" y="26633"/>
                </a:cubicBezTo>
                <a:cubicBezTo>
                  <a:pt x="4062" y="34657"/>
                  <a:pt x="2959" y="44388"/>
                  <a:pt x="0" y="53266"/>
                </a:cubicBezTo>
                <a:cubicBezTo>
                  <a:pt x="22224" y="164396"/>
                  <a:pt x="137604" y="75460"/>
                  <a:pt x="230819" y="79899"/>
                </a:cubicBezTo>
                <a:close/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Freeform 20"/>
          <p:cNvSpPr/>
          <p:nvPr/>
        </p:nvSpPr>
        <p:spPr>
          <a:xfrm>
            <a:off x="6895962" y="4782105"/>
            <a:ext cx="993327" cy="260643"/>
          </a:xfrm>
          <a:custGeom>
            <a:avLst/>
            <a:gdLst>
              <a:gd name="connsiteX0" fmla="*/ 871999 w 993327"/>
              <a:gd name="connsiteY0" fmla="*/ 2959 h 260643"/>
              <a:gd name="connsiteX1" fmla="*/ 161786 w 993327"/>
              <a:gd name="connsiteY1" fmla="*/ 11837 h 260643"/>
              <a:gd name="connsiteX2" fmla="*/ 81887 w 993327"/>
              <a:gd name="connsiteY2" fmla="*/ 38470 h 260643"/>
              <a:gd name="connsiteX3" fmla="*/ 55254 w 993327"/>
              <a:gd name="connsiteY3" fmla="*/ 47347 h 260643"/>
              <a:gd name="connsiteX4" fmla="*/ 37498 w 993327"/>
              <a:gd name="connsiteY4" fmla="*/ 65103 h 260643"/>
              <a:gd name="connsiteX5" fmla="*/ 10865 w 993327"/>
              <a:gd name="connsiteY5" fmla="*/ 82858 h 260643"/>
              <a:gd name="connsiteX6" fmla="*/ 1988 w 993327"/>
              <a:gd name="connsiteY6" fmla="*/ 109491 h 260643"/>
              <a:gd name="connsiteX7" fmla="*/ 10865 w 993327"/>
              <a:gd name="connsiteY7" fmla="*/ 251534 h 260643"/>
              <a:gd name="connsiteX8" fmla="*/ 37498 w 993327"/>
              <a:gd name="connsiteY8" fmla="*/ 260412 h 260643"/>
              <a:gd name="connsiteX9" fmla="*/ 783222 w 993327"/>
              <a:gd name="connsiteY9" fmla="*/ 251534 h 260643"/>
              <a:gd name="connsiteX10" fmla="*/ 809855 w 993327"/>
              <a:gd name="connsiteY10" fmla="*/ 233778 h 260643"/>
              <a:gd name="connsiteX11" fmla="*/ 863121 w 993327"/>
              <a:gd name="connsiteY11" fmla="*/ 162757 h 260643"/>
              <a:gd name="connsiteX12" fmla="*/ 889755 w 993327"/>
              <a:gd name="connsiteY12" fmla="*/ 118369 h 260643"/>
              <a:gd name="connsiteX13" fmla="*/ 889755 w 993327"/>
              <a:gd name="connsiteY13" fmla="*/ 29592 h 260643"/>
              <a:gd name="connsiteX14" fmla="*/ 871999 w 993327"/>
              <a:gd name="connsiteY14" fmla="*/ 2959 h 260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93327" h="260643">
                <a:moveTo>
                  <a:pt x="871999" y="2959"/>
                </a:moveTo>
                <a:cubicBezTo>
                  <a:pt x="750671" y="0"/>
                  <a:pt x="398398" y="3583"/>
                  <a:pt x="161786" y="11837"/>
                </a:cubicBezTo>
                <a:cubicBezTo>
                  <a:pt x="161780" y="11837"/>
                  <a:pt x="95206" y="34030"/>
                  <a:pt x="81887" y="38470"/>
                </a:cubicBezTo>
                <a:lnTo>
                  <a:pt x="55254" y="47347"/>
                </a:lnTo>
                <a:cubicBezTo>
                  <a:pt x="49335" y="53266"/>
                  <a:pt x="44034" y="59874"/>
                  <a:pt x="37498" y="65103"/>
                </a:cubicBezTo>
                <a:cubicBezTo>
                  <a:pt x="29166" y="71768"/>
                  <a:pt x="17530" y="74526"/>
                  <a:pt x="10865" y="82858"/>
                </a:cubicBezTo>
                <a:cubicBezTo>
                  <a:pt x="5019" y="90165"/>
                  <a:pt x="4947" y="100613"/>
                  <a:pt x="1988" y="109491"/>
                </a:cubicBezTo>
                <a:cubicBezTo>
                  <a:pt x="4947" y="156839"/>
                  <a:pt x="0" y="205355"/>
                  <a:pt x="10865" y="251534"/>
                </a:cubicBezTo>
                <a:cubicBezTo>
                  <a:pt x="13008" y="260643"/>
                  <a:pt x="28140" y="260412"/>
                  <a:pt x="37498" y="260412"/>
                </a:cubicBezTo>
                <a:cubicBezTo>
                  <a:pt x="286090" y="260412"/>
                  <a:pt x="534647" y="254493"/>
                  <a:pt x="783222" y="251534"/>
                </a:cubicBezTo>
                <a:cubicBezTo>
                  <a:pt x="792100" y="245615"/>
                  <a:pt x="801523" y="240443"/>
                  <a:pt x="809855" y="233778"/>
                </a:cubicBezTo>
                <a:cubicBezTo>
                  <a:pt x="828977" y="218480"/>
                  <a:pt x="857955" y="178255"/>
                  <a:pt x="863121" y="162757"/>
                </a:cubicBezTo>
                <a:cubicBezTo>
                  <a:pt x="874646" y="128184"/>
                  <a:pt x="865382" y="142741"/>
                  <a:pt x="889755" y="118369"/>
                </a:cubicBezTo>
                <a:cubicBezTo>
                  <a:pt x="901695" y="70604"/>
                  <a:pt x="902559" y="87209"/>
                  <a:pt x="889755" y="29592"/>
                </a:cubicBezTo>
                <a:cubicBezTo>
                  <a:pt x="887725" y="20457"/>
                  <a:pt x="993327" y="5918"/>
                  <a:pt x="871999" y="2959"/>
                </a:cubicBezTo>
                <a:close/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Freeform 21"/>
          <p:cNvSpPr/>
          <p:nvPr/>
        </p:nvSpPr>
        <p:spPr>
          <a:xfrm>
            <a:off x="7020047" y="4039340"/>
            <a:ext cx="943223" cy="300829"/>
          </a:xfrm>
          <a:custGeom>
            <a:avLst/>
            <a:gdLst>
              <a:gd name="connsiteX0" fmla="*/ 37701 w 943223"/>
              <a:gd name="connsiteY0" fmla="*/ 248575 h 300829"/>
              <a:gd name="connsiteX1" fmla="*/ 161988 w 943223"/>
              <a:gd name="connsiteY1" fmla="*/ 257452 h 300829"/>
              <a:gd name="connsiteX2" fmla="*/ 215254 w 943223"/>
              <a:gd name="connsiteY2" fmla="*/ 275208 h 300829"/>
              <a:gd name="connsiteX3" fmla="*/ 739036 w 943223"/>
              <a:gd name="connsiteY3" fmla="*/ 266330 h 300829"/>
              <a:gd name="connsiteX4" fmla="*/ 765670 w 943223"/>
              <a:gd name="connsiteY4" fmla="*/ 257452 h 300829"/>
              <a:gd name="connsiteX5" fmla="*/ 818936 w 943223"/>
              <a:gd name="connsiteY5" fmla="*/ 221942 h 300829"/>
              <a:gd name="connsiteX6" fmla="*/ 889957 w 943223"/>
              <a:gd name="connsiteY6" fmla="*/ 159798 h 300829"/>
              <a:gd name="connsiteX7" fmla="*/ 907712 w 943223"/>
              <a:gd name="connsiteY7" fmla="*/ 133165 h 300829"/>
              <a:gd name="connsiteX8" fmla="*/ 934345 w 943223"/>
              <a:gd name="connsiteY8" fmla="*/ 115410 h 300829"/>
              <a:gd name="connsiteX9" fmla="*/ 943223 w 943223"/>
              <a:gd name="connsiteY9" fmla="*/ 88777 h 300829"/>
              <a:gd name="connsiteX10" fmla="*/ 934345 w 943223"/>
              <a:gd name="connsiteY10" fmla="*/ 53266 h 300829"/>
              <a:gd name="connsiteX11" fmla="*/ 863324 w 943223"/>
              <a:gd name="connsiteY11" fmla="*/ 0 h 300829"/>
              <a:gd name="connsiteX12" fmla="*/ 161988 w 943223"/>
              <a:gd name="connsiteY12" fmla="*/ 8877 h 300829"/>
              <a:gd name="connsiteX13" fmla="*/ 99844 w 943223"/>
              <a:gd name="connsiteY13" fmla="*/ 17755 h 300829"/>
              <a:gd name="connsiteX14" fmla="*/ 55456 w 943223"/>
              <a:gd name="connsiteY14" fmla="*/ 53266 h 300829"/>
              <a:gd name="connsiteX15" fmla="*/ 28823 w 943223"/>
              <a:gd name="connsiteY15" fmla="*/ 71021 h 300829"/>
              <a:gd name="connsiteX16" fmla="*/ 19945 w 943223"/>
              <a:gd name="connsiteY16" fmla="*/ 213064 h 300829"/>
              <a:gd name="connsiteX17" fmla="*/ 37701 w 943223"/>
              <a:gd name="connsiteY17" fmla="*/ 248575 h 300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943223" h="300829">
                <a:moveTo>
                  <a:pt x="37701" y="248575"/>
                </a:moveTo>
                <a:cubicBezTo>
                  <a:pt x="61375" y="255973"/>
                  <a:pt x="120913" y="251291"/>
                  <a:pt x="161988" y="257452"/>
                </a:cubicBezTo>
                <a:cubicBezTo>
                  <a:pt x="180497" y="260228"/>
                  <a:pt x="215254" y="275208"/>
                  <a:pt x="215254" y="275208"/>
                </a:cubicBezTo>
                <a:lnTo>
                  <a:pt x="739036" y="266330"/>
                </a:lnTo>
                <a:cubicBezTo>
                  <a:pt x="748389" y="266028"/>
                  <a:pt x="757489" y="261997"/>
                  <a:pt x="765670" y="257452"/>
                </a:cubicBezTo>
                <a:cubicBezTo>
                  <a:pt x="784324" y="247089"/>
                  <a:pt x="803847" y="237031"/>
                  <a:pt x="818936" y="221942"/>
                </a:cubicBezTo>
                <a:cubicBezTo>
                  <a:pt x="870868" y="170008"/>
                  <a:pt x="845913" y="189160"/>
                  <a:pt x="889957" y="159798"/>
                </a:cubicBezTo>
                <a:cubicBezTo>
                  <a:pt x="895875" y="150920"/>
                  <a:pt x="900167" y="140710"/>
                  <a:pt x="907712" y="133165"/>
                </a:cubicBezTo>
                <a:cubicBezTo>
                  <a:pt x="915257" y="125620"/>
                  <a:pt x="927680" y="123741"/>
                  <a:pt x="934345" y="115410"/>
                </a:cubicBezTo>
                <a:cubicBezTo>
                  <a:pt x="940191" y="108103"/>
                  <a:pt x="940264" y="97655"/>
                  <a:pt x="943223" y="88777"/>
                </a:cubicBezTo>
                <a:cubicBezTo>
                  <a:pt x="940264" y="76940"/>
                  <a:pt x="941113" y="63418"/>
                  <a:pt x="934345" y="53266"/>
                </a:cubicBezTo>
                <a:cubicBezTo>
                  <a:pt x="905198" y="9545"/>
                  <a:pt x="900033" y="12235"/>
                  <a:pt x="863324" y="0"/>
                </a:cubicBezTo>
                <a:lnTo>
                  <a:pt x="161988" y="8877"/>
                </a:lnTo>
                <a:cubicBezTo>
                  <a:pt x="141069" y="9363"/>
                  <a:pt x="119887" y="11742"/>
                  <a:pt x="99844" y="17755"/>
                </a:cubicBezTo>
                <a:cubicBezTo>
                  <a:pt x="77981" y="24314"/>
                  <a:pt x="71550" y="40390"/>
                  <a:pt x="55456" y="53266"/>
                </a:cubicBezTo>
                <a:cubicBezTo>
                  <a:pt x="47125" y="59931"/>
                  <a:pt x="37701" y="65103"/>
                  <a:pt x="28823" y="71021"/>
                </a:cubicBezTo>
                <a:cubicBezTo>
                  <a:pt x="7457" y="135120"/>
                  <a:pt x="0" y="133283"/>
                  <a:pt x="19945" y="213064"/>
                </a:cubicBezTo>
                <a:cubicBezTo>
                  <a:pt x="41886" y="300829"/>
                  <a:pt x="14027" y="241177"/>
                  <a:pt x="37701" y="248575"/>
                </a:cubicBezTo>
                <a:close/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Interpretation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208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Precision </a:t>
            </a: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versus accuracy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Sample size gives precision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Bias affects accuracy</a:t>
            </a:r>
          </a:p>
          <a:p>
            <a:pPr marL="285750" indent="-285750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Remember your risk of bias assessment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Meta-analysis results often precisely wrong!</a:t>
            </a: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Summary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2973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Understand &amp; use the templates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Don’t start without a methodologist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Give explicit justification of all decisions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Could others repeat your work from detail given?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Report with painstaking monotony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No prizes for literature</a:t>
            </a: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!</a:t>
            </a:r>
          </a:p>
          <a:p>
            <a:pPr marL="285750" indent="-285750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Resist urge to ‘spin’</a:t>
            </a:r>
            <a:endParaRPr lang="en-GB" sz="2400" dirty="0" smtClean="0">
              <a:solidFill>
                <a:srgbClr val="595959"/>
              </a:solidFill>
              <a:latin typeface="Arial"/>
              <a:ea typeface="Geneva" charset="0"/>
              <a:cs typeface="Arial"/>
            </a:endParaRP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Templates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5"/>
            <a:ext cx="6821488" cy="164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Please use them or cover same issues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Understand them first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Copy only relevant parts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Do what you copied!</a:t>
            </a: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Systematic</a:t>
            </a:r>
            <a:r>
              <a:rPr lang="en-GB" sz="2800" b="1" dirty="0" smtClean="0">
                <a:solidFill>
                  <a:srgbClr val="595959"/>
                </a:solidFill>
              </a:rPr>
              <a:t> review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5"/>
            <a:ext cx="6821488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Explicit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Unambiguous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Repeatable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Formulaic, BUT...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...source trials far from ideal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Require interpretation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Need methodological </a:t>
            </a:r>
            <a:r>
              <a:rPr lang="en-GB" sz="2000" dirty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&amp;</a:t>
            </a: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 clinical insight</a:t>
            </a: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PROTOCOL STAGE</a:t>
            </a:r>
            <a:endParaRPr lang="en-US" sz="2800" dirty="0">
              <a:solidFill>
                <a:srgbClr val="595959"/>
              </a:solidFill>
            </a:endParaRP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Literature review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5"/>
            <a:ext cx="6821488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Avoid temptation to cite RCTs</a:t>
            </a:r>
          </a:p>
          <a:p>
            <a:pPr marL="742950" lvl="1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Selective citation prejudges review!</a:t>
            </a: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Structure for comparisons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5"/>
            <a:ext cx="6821488" cy="3527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Aim is exhaustive and mutually exclusive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Comparison X+Y vs X+P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Not a trial of X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Doesn’t belong in a review of treatment X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Just a trial of Y vs P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Why exclude specific comparisons?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Consider network analysis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Consider readership!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endParaRPr lang="en-GB" sz="1400" dirty="0" smtClean="0">
              <a:solidFill>
                <a:srgbClr val="595959"/>
              </a:solidFill>
              <a:latin typeface="Arial"/>
              <a:ea typeface="Geneva" charset="0"/>
              <a:cs typeface="Arial"/>
            </a:endParaRP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595959"/>
                </a:solidFill>
              </a:rPr>
              <a:t>Primary outcome</a:t>
            </a:r>
            <a:endParaRPr lang="en-US" sz="2800" dirty="0">
              <a:solidFill>
                <a:srgbClr val="595959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708274"/>
            <a:ext cx="6821488" cy="371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Live birth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Ongoing pregnancy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How ‘ongoing’: 13 wks?  20 wks?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Cumulative pregnancy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Cumulative over course?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“the one piece of information that a woman or a couple really want is the likelihood of having a baby at the end of a course of treatment</a:t>
            </a: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”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−"/>
              <a:defRPr/>
            </a:pPr>
            <a:r>
              <a:rPr lang="en-GB" sz="2000" dirty="0" smtClean="0">
                <a:solidFill>
                  <a:srgbClr val="595959"/>
                </a:solidFill>
                <a:latin typeface="Arial"/>
                <a:ea typeface="Geneva" charset="0"/>
                <a:cs typeface="Arial"/>
              </a:rPr>
              <a:t>Farquhar 2006</a:t>
            </a:r>
            <a:endParaRPr lang="en-GB" sz="2000" dirty="0" smtClean="0">
              <a:solidFill>
                <a:srgbClr val="595959"/>
              </a:solidFill>
              <a:latin typeface="Arial"/>
              <a:ea typeface="Geneva" charset="0"/>
              <a:cs typeface="Arial"/>
            </a:endParaRPr>
          </a:p>
        </p:txBody>
      </p:sp>
      <p:pic>
        <p:nvPicPr>
          <p:cNvPr id="17411" name="Picture 5" descr="TAB_col_white_background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993</Words>
  <Application>Microsoft Office PowerPoint</Application>
  <PresentationFormat>On-screen Show (4:3)</PresentationFormat>
  <Paragraphs>189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Russell Hart</dc:creator>
  <cp:lastModifiedBy>mdehsav3</cp:lastModifiedBy>
  <cp:revision>96</cp:revision>
  <dcterms:created xsi:type="dcterms:W3CDTF">2012-01-17T15:51:07Z</dcterms:created>
  <dcterms:modified xsi:type="dcterms:W3CDTF">2013-07-05T16:34:05Z</dcterms:modified>
</cp:coreProperties>
</file>